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5" r:id="rId7"/>
    <p:sldId id="263" r:id="rId8"/>
    <p:sldId id="261" r:id="rId9"/>
    <p:sldId id="262" r:id="rId10"/>
    <p:sldId id="264"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32"/>
    <p:restoredTop sz="94673"/>
  </p:normalViewPr>
  <p:slideViewPr>
    <p:cSldViewPr snapToGrid="0">
      <p:cViewPr varScale="1">
        <p:scale>
          <a:sx n="93" d="100"/>
          <a:sy n="93" d="100"/>
        </p:scale>
        <p:origin x="1248"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n-RO"/>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GB"/>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11/28/25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11/28/25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11/28/25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11/28/25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11/28/25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11/28/25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GB"/>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11/28/25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GB"/>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11/28/25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11/28/25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en-RO"/>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827C7-1AF2-9B08-651C-DC5DC8F3136A}"/>
              </a:ext>
            </a:extLst>
          </p:cNvPr>
          <p:cNvSpPr>
            <a:spLocks noGrp="1"/>
          </p:cNvSpPr>
          <p:nvPr>
            <p:ph type="ctrTitle"/>
          </p:nvPr>
        </p:nvSpPr>
        <p:spPr>
          <a:xfrm>
            <a:off x="1078522" y="1584208"/>
            <a:ext cx="10318418" cy="4394988"/>
          </a:xfrm>
        </p:spPr>
        <p:txBody>
          <a:bodyPr/>
          <a:lstStyle/>
          <a:p>
            <a:r>
              <a:rPr lang="ro-RO" sz="4800" b="1" dirty="0"/>
              <a:t>PROCESUL PENAL ÎN ERA DIGITALĂ: </a:t>
            </a:r>
            <a:br>
              <a:rPr lang="ro-RO" sz="4800" b="1" dirty="0"/>
            </a:br>
            <a:r>
              <a:rPr lang="ro-RO" sz="4800" b="1" dirty="0"/>
              <a:t>Între eficiență tehnologică și atingerea garanțiilor procesuale.</a:t>
            </a:r>
            <a:br>
              <a:rPr lang="en-RO" sz="4800" dirty="0"/>
            </a:br>
            <a:endParaRPr lang="ro-RO" sz="4800" dirty="0"/>
          </a:p>
        </p:txBody>
      </p:sp>
      <p:sp>
        <p:nvSpPr>
          <p:cNvPr id="3" name="Subtitle 2">
            <a:extLst>
              <a:ext uri="{FF2B5EF4-FFF2-40B4-BE49-F238E27FC236}">
                <a16:creationId xmlns:a16="http://schemas.microsoft.com/office/drawing/2014/main" id="{D61BF7E8-7C3B-AED4-F24F-4C33A7E2564A}"/>
              </a:ext>
            </a:extLst>
          </p:cNvPr>
          <p:cNvSpPr>
            <a:spLocks noGrp="1"/>
          </p:cNvSpPr>
          <p:nvPr>
            <p:ph type="subTitle" idx="1"/>
          </p:nvPr>
        </p:nvSpPr>
        <p:spPr/>
        <p:txBody>
          <a:bodyPr/>
          <a:lstStyle/>
          <a:p>
            <a:r>
              <a:rPr lang="ro-RO" dirty="0"/>
              <a:t>Avocat </a:t>
            </a:r>
            <a:r>
              <a:rPr lang="ro-RO" dirty="0" err="1"/>
              <a:t>amallya</a:t>
            </a:r>
            <a:r>
              <a:rPr lang="ro-RO" dirty="0"/>
              <a:t> elena </a:t>
            </a:r>
            <a:r>
              <a:rPr lang="ro-RO" dirty="0" err="1"/>
              <a:t>istrate</a:t>
            </a:r>
            <a:endParaRPr lang="ro-RO" dirty="0"/>
          </a:p>
        </p:txBody>
      </p:sp>
    </p:spTree>
    <p:extLst>
      <p:ext uri="{BB962C8B-B14F-4D97-AF65-F5344CB8AC3E}">
        <p14:creationId xmlns:p14="http://schemas.microsoft.com/office/powerpoint/2010/main" val="2939767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D4C290-5D89-8DF7-684F-5F32735852B2}"/>
              </a:ext>
            </a:extLst>
          </p:cNvPr>
          <p:cNvSpPr>
            <a:spLocks noGrp="1"/>
          </p:cNvSpPr>
          <p:nvPr>
            <p:ph type="title"/>
          </p:nvPr>
        </p:nvSpPr>
        <p:spPr>
          <a:xfrm>
            <a:off x="761996" y="382385"/>
            <a:ext cx="10668004" cy="865647"/>
          </a:xfrm>
        </p:spPr>
        <p:txBody>
          <a:bodyPr anchor="b">
            <a:normAutofit/>
          </a:bodyPr>
          <a:lstStyle/>
          <a:p>
            <a:pPr algn="ctr"/>
            <a:r>
              <a:rPr lang="ro-RO" b="1" dirty="0">
                <a:solidFill>
                  <a:schemeClr val="tx2">
                    <a:lumMod val="50000"/>
                    <a:lumOff val="50000"/>
                  </a:schemeClr>
                </a:solidFill>
              </a:rPr>
              <a:t>principiul nemijlocirii</a:t>
            </a:r>
            <a:endParaRPr lang="ro-RO"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3799E72F-7F8E-A94C-2944-A6391632C33A}"/>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761996" y="1495680"/>
            <a:ext cx="10668004" cy="4769195"/>
          </a:xfrm>
        </p:spPr>
        <p:txBody>
          <a:bodyPr>
            <a:normAutofit/>
          </a:bodyPr>
          <a:lstStyle/>
          <a:p>
            <a:pPr marL="0" lvl="0" indent="0" algn="just" eaLnBrk="0" fontAlgn="base" hangingPunct="0">
              <a:lnSpc>
                <a:spcPct val="100000"/>
              </a:lnSpc>
              <a:spcBef>
                <a:spcPct val="0"/>
              </a:spcBef>
              <a:spcAft>
                <a:spcPct val="0"/>
              </a:spcAft>
              <a:buClrTx/>
              <a:buNone/>
            </a:pPr>
            <a:r>
              <a:rPr lang="en-RO" altLang="en-RO" sz="1800" dirty="0">
                <a:solidFill>
                  <a:schemeClr val="tx1"/>
                </a:solidFill>
              </a:rPr>
              <a:t>Judecătorul trebuie să ia </a:t>
            </a:r>
            <a:r>
              <a:rPr lang="en-RO" altLang="en-RO" sz="1800" b="1" dirty="0">
                <a:solidFill>
                  <a:schemeClr val="tx1"/>
                </a:solidFill>
              </a:rPr>
              <a:t>contact direct</a:t>
            </a:r>
            <a:r>
              <a:rPr lang="en-RO" altLang="en-RO" sz="1800" dirty="0">
                <a:solidFill>
                  <a:schemeClr val="tx1"/>
                </a:solidFill>
              </a:rPr>
              <a:t> cu inculpatul, martorii și probele (art. 351 C. proc. pen.), </a:t>
            </a:r>
            <a:r>
              <a:rPr lang="ro-RO" sz="1800" dirty="0">
                <a:solidFill>
                  <a:schemeClr val="tx1"/>
                </a:solidFill>
              </a:rPr>
              <a:t>cu scopul asigurării că </a:t>
            </a:r>
            <a:r>
              <a:rPr lang="ro-RO" sz="1800" b="1" dirty="0">
                <a:solidFill>
                  <a:schemeClr val="tx1"/>
                </a:solidFill>
              </a:rPr>
              <a:t>aprecierea vinovăției va fi fundamentată în mod exclusiv pe percepția directă a instanței </a:t>
            </a:r>
            <a:r>
              <a:rPr lang="ro-RO" sz="1800" dirty="0">
                <a:solidFill>
                  <a:schemeClr val="tx1"/>
                </a:solidFill>
              </a:rPr>
              <a:t>asupra comportamentului, reacțiilor și atitudinii persoanelor audiate și asupra celorlalte probe administrate</a:t>
            </a:r>
            <a:r>
              <a:rPr lang="en-RO" sz="1800" dirty="0">
                <a:solidFill>
                  <a:schemeClr val="tx1"/>
                </a:solidFill>
              </a:rPr>
              <a:t>.</a:t>
            </a:r>
            <a:endParaRPr lang="en-RO" altLang="en-RO" sz="1800" dirty="0">
              <a:solidFill>
                <a:schemeClr val="tx1"/>
              </a:solidFill>
            </a:endParaRPr>
          </a:p>
          <a:p>
            <a:pPr marL="0" lvl="0" indent="0" algn="just" eaLnBrk="0" fontAlgn="base" hangingPunct="0">
              <a:lnSpc>
                <a:spcPct val="100000"/>
              </a:lnSpc>
              <a:spcBef>
                <a:spcPct val="0"/>
              </a:spcBef>
              <a:spcAft>
                <a:spcPct val="0"/>
              </a:spcAft>
              <a:buClrTx/>
              <a:buNone/>
            </a:pPr>
            <a:endParaRPr lang="en-RO" altLang="en-RO" sz="1800" dirty="0">
              <a:solidFill>
                <a:schemeClr val="tx1"/>
              </a:solidFill>
            </a:endParaRPr>
          </a:p>
          <a:p>
            <a:pPr marL="0" lvl="0" indent="0" algn="just" eaLnBrk="0" fontAlgn="base" hangingPunct="0">
              <a:lnSpc>
                <a:spcPct val="100000"/>
              </a:lnSpc>
              <a:spcBef>
                <a:spcPct val="0"/>
              </a:spcBef>
              <a:spcAft>
                <a:spcPct val="0"/>
              </a:spcAft>
              <a:buClrTx/>
              <a:buNone/>
            </a:pPr>
            <a:r>
              <a:rPr lang="en-RO" altLang="en-RO" sz="1800" dirty="0">
                <a:solidFill>
                  <a:schemeClr val="tx1"/>
                </a:solidFill>
              </a:rPr>
              <a:t>Videoconferința poate afecta:</a:t>
            </a:r>
          </a:p>
          <a:p>
            <a:pPr lvl="0" algn="just" eaLnBrk="0" fontAlgn="base" hangingPunct="0">
              <a:lnSpc>
                <a:spcPct val="100000"/>
              </a:lnSpc>
              <a:spcBef>
                <a:spcPct val="0"/>
              </a:spcBef>
              <a:spcAft>
                <a:spcPct val="0"/>
              </a:spcAft>
              <a:buClrTx/>
              <a:buFont typeface="Wingdings" pitchFamily="2" charset="2"/>
              <a:buChar char="ü"/>
            </a:pPr>
            <a:r>
              <a:rPr lang="en-RO" altLang="en-RO" sz="1800" dirty="0">
                <a:solidFill>
                  <a:schemeClr val="tx1"/>
                </a:solidFill>
              </a:rPr>
              <a:t>percepția comportamentului non-verbal;</a:t>
            </a:r>
          </a:p>
          <a:p>
            <a:pPr lvl="0" algn="just" eaLnBrk="0" fontAlgn="base" hangingPunct="0">
              <a:lnSpc>
                <a:spcPct val="100000"/>
              </a:lnSpc>
              <a:spcBef>
                <a:spcPct val="0"/>
              </a:spcBef>
              <a:spcAft>
                <a:spcPct val="0"/>
              </a:spcAft>
              <a:buClrTx/>
              <a:buFont typeface="Wingdings" pitchFamily="2" charset="2"/>
              <a:buChar char="ü"/>
            </a:pPr>
            <a:r>
              <a:rPr lang="en-RO" altLang="en-RO" sz="1800" dirty="0">
                <a:solidFill>
                  <a:schemeClr val="tx1"/>
                </a:solidFill>
              </a:rPr>
              <a:t>evaluarea credibilității;</a:t>
            </a:r>
          </a:p>
          <a:p>
            <a:pPr lvl="0" algn="just" eaLnBrk="0" fontAlgn="base" hangingPunct="0">
              <a:lnSpc>
                <a:spcPct val="100000"/>
              </a:lnSpc>
              <a:spcBef>
                <a:spcPct val="0"/>
              </a:spcBef>
              <a:spcAft>
                <a:spcPct val="0"/>
              </a:spcAft>
              <a:buClrTx/>
              <a:buFont typeface="Wingdings" pitchFamily="2" charset="2"/>
              <a:buChar char="ü"/>
            </a:pPr>
            <a:r>
              <a:rPr lang="en-RO" altLang="en-RO" sz="1800" dirty="0">
                <a:solidFill>
                  <a:schemeClr val="tx1"/>
                </a:solidFill>
              </a:rPr>
              <a:t>aprecierea reacțiilor spontane.</a:t>
            </a:r>
          </a:p>
          <a:p>
            <a:pPr marL="0" lvl="0" indent="0" algn="just" eaLnBrk="0" fontAlgn="base" hangingPunct="0">
              <a:lnSpc>
                <a:spcPct val="100000"/>
              </a:lnSpc>
              <a:spcBef>
                <a:spcPct val="0"/>
              </a:spcBef>
              <a:spcAft>
                <a:spcPct val="0"/>
              </a:spcAft>
              <a:buClrTx/>
              <a:buNone/>
            </a:pPr>
            <a:endParaRPr lang="en-RO" altLang="en-RO" sz="1800" dirty="0">
              <a:solidFill>
                <a:schemeClr val="tx1"/>
              </a:solidFill>
            </a:endParaRPr>
          </a:p>
          <a:p>
            <a:pPr marL="0" lvl="0" indent="0" algn="just" eaLnBrk="0" fontAlgn="base" hangingPunct="0">
              <a:lnSpc>
                <a:spcPct val="100000"/>
              </a:lnSpc>
              <a:spcBef>
                <a:spcPct val="0"/>
              </a:spcBef>
              <a:spcAft>
                <a:spcPct val="0"/>
              </a:spcAft>
              <a:buClrTx/>
              <a:buNone/>
            </a:pPr>
            <a:r>
              <a:rPr lang="en-RO" altLang="en-RO" sz="1800" b="1" dirty="0">
                <a:solidFill>
                  <a:schemeClr val="tx1"/>
                </a:solidFill>
              </a:rPr>
              <a:t>CEDO: </a:t>
            </a:r>
          </a:p>
          <a:p>
            <a:pPr lvl="0" algn="just" eaLnBrk="0" fontAlgn="base" hangingPunct="0">
              <a:lnSpc>
                <a:spcPct val="100000"/>
              </a:lnSpc>
              <a:spcBef>
                <a:spcPct val="0"/>
              </a:spcBef>
              <a:spcAft>
                <a:spcPct val="0"/>
              </a:spcAft>
              <a:buClrTx/>
              <a:buFont typeface="Wingdings" pitchFamily="2" charset="2"/>
              <a:buChar char="ü"/>
            </a:pPr>
            <a:r>
              <a:rPr lang="ro-RO" sz="1800" dirty="0">
                <a:solidFill>
                  <a:schemeClr val="tx1"/>
                </a:solidFill>
              </a:rPr>
              <a:t>Cauza Marcello Viola c. Italia nr. 2 (77633/16)</a:t>
            </a:r>
            <a:r>
              <a:rPr lang="en-RO" sz="1800" dirty="0">
                <a:solidFill>
                  <a:schemeClr val="tx1"/>
                </a:solidFill>
              </a:rPr>
              <a:t>: </a:t>
            </a:r>
            <a:r>
              <a:rPr lang="en-RO" altLang="en-RO" sz="1800" dirty="0">
                <a:solidFill>
                  <a:schemeClr val="tx1"/>
                </a:solidFill>
              </a:rPr>
              <a:t>participarea prin videoconferință </a:t>
            </a:r>
            <a:r>
              <a:rPr lang="en-RO" altLang="en-RO" sz="1800" b="1" dirty="0">
                <a:solidFill>
                  <a:schemeClr val="tx1"/>
                </a:solidFill>
              </a:rPr>
              <a:t>nu încalcă prin ea însăși Convenția</a:t>
            </a:r>
            <a:r>
              <a:rPr lang="en-RO" altLang="en-RO" sz="1800" dirty="0">
                <a:solidFill>
                  <a:schemeClr val="tx1"/>
                </a:solidFill>
              </a:rPr>
              <a:t>, dar trebuie să urmărească un </a:t>
            </a:r>
            <a:r>
              <a:rPr lang="en-RO" altLang="en-RO" sz="1800" b="1" dirty="0">
                <a:solidFill>
                  <a:schemeClr val="tx1"/>
                </a:solidFill>
              </a:rPr>
              <a:t>scop legitim;</a:t>
            </a:r>
          </a:p>
          <a:p>
            <a:pPr lvl="0" algn="just" eaLnBrk="0" fontAlgn="base" hangingPunct="0">
              <a:lnSpc>
                <a:spcPct val="100000"/>
              </a:lnSpc>
              <a:spcBef>
                <a:spcPct val="0"/>
              </a:spcBef>
              <a:spcAft>
                <a:spcPct val="0"/>
              </a:spcAft>
              <a:buClrTx/>
              <a:buFont typeface="Wingdings" pitchFamily="2" charset="2"/>
              <a:buChar char="ü"/>
            </a:pPr>
            <a:r>
              <a:rPr lang="ro-RO" sz="1800" dirty="0">
                <a:solidFill>
                  <a:schemeClr val="tx1"/>
                </a:solidFill>
              </a:rPr>
              <a:t>Cauza </a:t>
            </a:r>
            <a:r>
              <a:rPr lang="ro-RO" sz="1800" dirty="0" err="1">
                <a:solidFill>
                  <a:schemeClr val="tx1"/>
                </a:solidFill>
              </a:rPr>
              <a:t>Sakhnovskiy</a:t>
            </a:r>
            <a:r>
              <a:rPr lang="ro-RO" sz="1800" dirty="0">
                <a:solidFill>
                  <a:schemeClr val="tx1"/>
                </a:solidFill>
              </a:rPr>
              <a:t> vs. Rusia (21272/03)</a:t>
            </a:r>
            <a:r>
              <a:rPr lang="en-RO" sz="1800" dirty="0">
                <a:solidFill>
                  <a:schemeClr val="tx1"/>
                </a:solidFill>
              </a:rPr>
              <a:t>: </a:t>
            </a:r>
            <a:r>
              <a:rPr lang="ro-RO" sz="1800" dirty="0">
                <a:solidFill>
                  <a:schemeClr val="tx1"/>
                </a:solidFill>
              </a:rPr>
              <a:t>participarea inculpatului prin videoconferință </a:t>
            </a:r>
            <a:r>
              <a:rPr lang="ro-RO" sz="1800" b="1" dirty="0">
                <a:solidFill>
                  <a:schemeClr val="tx1"/>
                </a:solidFill>
              </a:rPr>
              <a:t>nu a fost suficientă pentru a garanta exercitarea efectivă a dreptului la apărare</a:t>
            </a:r>
            <a:r>
              <a:rPr lang="ro-RO" sz="1800" dirty="0">
                <a:solidFill>
                  <a:schemeClr val="tx1"/>
                </a:solidFill>
              </a:rPr>
              <a:t>, deoarece </a:t>
            </a:r>
            <a:r>
              <a:rPr lang="ro-RO" sz="1800" b="1" dirty="0">
                <a:solidFill>
                  <a:schemeClr val="tx1"/>
                </a:solidFill>
              </a:rPr>
              <a:t>nu i s-a oferit posibilitatea de a comunica în mod confidențial cu avocatul său</a:t>
            </a:r>
            <a:r>
              <a:rPr lang="en-RO" sz="1800" b="1" dirty="0">
                <a:solidFill>
                  <a:schemeClr val="tx1"/>
                </a:solidFill>
              </a:rPr>
              <a:t>.</a:t>
            </a:r>
            <a:endParaRPr lang="en-RO" altLang="en-RO" sz="1800" b="1" dirty="0">
              <a:solidFill>
                <a:schemeClr val="tx1"/>
              </a:solidFill>
            </a:endParaRP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26726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1B7763-8025-8E6D-BD34-51F98D203449}"/>
              </a:ext>
            </a:extLst>
          </p:cNvPr>
          <p:cNvSpPr>
            <a:spLocks noGrp="1"/>
          </p:cNvSpPr>
          <p:nvPr>
            <p:ph type="title"/>
          </p:nvPr>
        </p:nvSpPr>
        <p:spPr>
          <a:xfrm>
            <a:off x="761996" y="382386"/>
            <a:ext cx="10668004" cy="939788"/>
          </a:xfrm>
        </p:spPr>
        <p:txBody>
          <a:bodyPr anchor="b">
            <a:noAutofit/>
          </a:bodyPr>
          <a:lstStyle/>
          <a:p>
            <a:pPr algn="ctr">
              <a:spcBef>
                <a:spcPts val="2500"/>
              </a:spcBef>
            </a:pPr>
            <a:r>
              <a:rPr lang="en-GB" sz="4000" b="1" dirty="0">
                <a:solidFill>
                  <a:schemeClr val="tx2">
                    <a:lumMod val="50000"/>
                    <a:lumOff val="50000"/>
                  </a:schemeClr>
                </a:solidFill>
              </a:rPr>
              <a:t>DREPTUL LA APĂRARE ȘI CONFIDENȚIALITATEA</a:t>
            </a: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Rectangle 1">
            <a:extLst>
              <a:ext uri="{FF2B5EF4-FFF2-40B4-BE49-F238E27FC236}">
                <a16:creationId xmlns:a16="http://schemas.microsoft.com/office/drawing/2014/main" id="{B0EBEB04-BE80-3844-1F62-AE460F0F2600}"/>
              </a:ext>
            </a:extLst>
          </p:cNvPr>
          <p:cNvSpPr>
            <a:spLocks noGrp="1" noChangeArrowheads="1"/>
          </p:cNvSpPr>
          <p:nvPr>
            <p:ph idx="1"/>
          </p:nvPr>
        </p:nvSpPr>
        <p:spPr bwMode="auto">
          <a:xfrm>
            <a:off x="761996" y="1771630"/>
            <a:ext cx="1086570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ClrTx/>
              <a:buNone/>
            </a:pPr>
            <a:r>
              <a:rPr lang="ro-RO" b="1" dirty="0">
                <a:solidFill>
                  <a:schemeClr val="tx1"/>
                </a:solidFill>
              </a:rPr>
              <a:t>Dreptul la apărare este </a:t>
            </a:r>
            <a:r>
              <a:rPr lang="ro-RO" dirty="0">
                <a:solidFill>
                  <a:schemeClr val="tx1"/>
                </a:solidFill>
              </a:rPr>
              <a:t>consacrat de art. 10 C. </a:t>
            </a:r>
            <a:r>
              <a:rPr lang="ro-RO" dirty="0" err="1">
                <a:solidFill>
                  <a:schemeClr val="tx1"/>
                </a:solidFill>
              </a:rPr>
              <a:t>proc</a:t>
            </a:r>
            <a:r>
              <a:rPr lang="ro-RO" dirty="0">
                <a:solidFill>
                  <a:schemeClr val="tx1"/>
                </a:solidFill>
              </a:rPr>
              <a:t>. </a:t>
            </a:r>
            <a:r>
              <a:rPr lang="ro-RO" dirty="0" err="1">
                <a:solidFill>
                  <a:schemeClr val="tx1"/>
                </a:solidFill>
              </a:rPr>
              <a:t>pen</a:t>
            </a:r>
            <a:r>
              <a:rPr lang="en-RO" dirty="0">
                <a:solidFill>
                  <a:schemeClr val="tx1"/>
                </a:solidFill>
              </a:rPr>
              <a:t>.</a:t>
            </a:r>
          </a:p>
          <a:p>
            <a:pPr marL="0" lvl="0" indent="0" eaLnBrk="0" fontAlgn="base" hangingPunct="0">
              <a:lnSpc>
                <a:spcPct val="100000"/>
              </a:lnSpc>
              <a:spcBef>
                <a:spcPct val="0"/>
              </a:spcBef>
              <a:spcAft>
                <a:spcPct val="0"/>
              </a:spcAft>
              <a:buClrTx/>
              <a:buNone/>
            </a:pPr>
            <a:endParaRPr kumimoji="0" lang="en-RO" altLang="en-RO"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ClrTx/>
              <a:buNone/>
            </a:pPr>
            <a:r>
              <a:rPr kumimoji="0" lang="en-RO" altLang="en-RO" b="0" i="0" u="none" strike="noStrike" cap="none" normalizeH="0" baseline="0" dirty="0">
                <a:ln>
                  <a:noFill/>
                </a:ln>
                <a:solidFill>
                  <a:schemeClr val="tx1"/>
                </a:solidFill>
                <a:effectLst/>
              </a:rPr>
              <a:t>Comunicarea avocat – client poate fi afectată în mediul online, existând următoarele riscuri:</a:t>
            </a:r>
          </a:p>
          <a:p>
            <a:pPr lvl="0" eaLnBrk="0" fontAlgn="base" hangingPunct="0">
              <a:lnSpc>
                <a:spcPct val="100000"/>
              </a:lnSpc>
              <a:spcBef>
                <a:spcPct val="0"/>
              </a:spcBef>
              <a:spcAft>
                <a:spcPct val="0"/>
              </a:spcAft>
              <a:buClrTx/>
              <a:buFont typeface="Wingdings" pitchFamily="2" charset="2"/>
              <a:buChar char="ü"/>
            </a:pPr>
            <a:r>
              <a:rPr kumimoji="0" lang="en-RO" altLang="en-RO" i="0" u="none" strike="noStrike" cap="none" normalizeH="0" baseline="0" dirty="0">
                <a:ln>
                  <a:noFill/>
                </a:ln>
                <a:solidFill>
                  <a:schemeClr val="tx1"/>
                </a:solidFill>
                <a:effectLst/>
              </a:rPr>
              <a:t>lipsa unui spațiu confidențial în penitenciar;</a:t>
            </a:r>
          </a:p>
          <a:p>
            <a:pPr lvl="0" eaLnBrk="0" fontAlgn="base" hangingPunct="0">
              <a:lnSpc>
                <a:spcPct val="100000"/>
              </a:lnSpc>
              <a:spcBef>
                <a:spcPct val="0"/>
              </a:spcBef>
              <a:spcAft>
                <a:spcPct val="0"/>
              </a:spcAft>
              <a:buClrTx/>
              <a:buFont typeface="Wingdings" pitchFamily="2" charset="2"/>
              <a:buChar char="ü"/>
            </a:pPr>
            <a:r>
              <a:rPr lang="ro-RO" dirty="0">
                <a:solidFill>
                  <a:schemeClr val="tx1"/>
                </a:solidFill>
              </a:rPr>
              <a:t>platformele tehnice utilizate ar putea fi supuse unor interceptări externe</a:t>
            </a:r>
            <a:r>
              <a:rPr lang="en-RO" dirty="0">
                <a:solidFill>
                  <a:schemeClr val="tx1"/>
                </a:solidFill>
              </a:rPr>
              <a:t>;</a:t>
            </a:r>
          </a:p>
          <a:p>
            <a:pPr lvl="0" eaLnBrk="0" fontAlgn="base" hangingPunct="0">
              <a:lnSpc>
                <a:spcPct val="100000"/>
              </a:lnSpc>
              <a:spcBef>
                <a:spcPct val="0"/>
              </a:spcBef>
              <a:spcAft>
                <a:spcPct val="0"/>
              </a:spcAft>
              <a:buClrTx/>
              <a:buFont typeface="Wingdings" pitchFamily="2" charset="2"/>
              <a:buChar char="ü"/>
            </a:pPr>
            <a:r>
              <a:rPr lang="ro-RO" dirty="0">
                <a:solidFill>
                  <a:schemeClr val="tx1"/>
                </a:solidFill>
              </a:rPr>
              <a:t>pot apărea elemente în mod spontan și neplanificat în timpul procesului.</a:t>
            </a:r>
            <a:endParaRPr kumimoji="0" lang="en-RO" altLang="en-RO"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endParaRPr kumimoji="0" lang="en-RO" altLang="en-RO"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RO" altLang="en-RO" b="1" i="0" u="none" strike="noStrike" cap="none" normalizeH="0" baseline="0" dirty="0">
                <a:ln>
                  <a:noFill/>
                </a:ln>
                <a:solidFill>
                  <a:schemeClr val="tx1"/>
                </a:solidFill>
                <a:effectLst/>
              </a:rPr>
              <a:t>CEDO: </a:t>
            </a:r>
          </a:p>
          <a:p>
            <a:pPr algn="just" eaLnBrk="0" fontAlgn="base" hangingPunct="0">
              <a:lnSpc>
                <a:spcPct val="100000"/>
              </a:lnSpc>
              <a:spcBef>
                <a:spcPct val="0"/>
              </a:spcBef>
              <a:spcAft>
                <a:spcPct val="0"/>
              </a:spcAft>
              <a:buClrTx/>
              <a:buFont typeface="Wingdings" pitchFamily="2" charset="2"/>
              <a:buChar char="ü"/>
            </a:pPr>
            <a:r>
              <a:rPr lang="ro-RO" dirty="0">
                <a:solidFill>
                  <a:schemeClr val="tx1"/>
                </a:solidFill>
              </a:rPr>
              <a:t>Cauza </a:t>
            </a:r>
            <a:r>
              <a:rPr lang="ro-RO" dirty="0" err="1">
                <a:solidFill>
                  <a:schemeClr val="tx1"/>
                </a:solidFill>
              </a:rPr>
              <a:t>Zagaria</a:t>
            </a:r>
            <a:r>
              <a:rPr lang="ro-RO" dirty="0">
                <a:solidFill>
                  <a:schemeClr val="tx1"/>
                </a:solidFill>
              </a:rPr>
              <a:t> c. Italia (58295/00)</a:t>
            </a:r>
            <a:r>
              <a:rPr lang="en-RO" dirty="0">
                <a:solidFill>
                  <a:schemeClr val="tx1"/>
                </a:solidFill>
              </a:rPr>
              <a:t>: </a:t>
            </a:r>
            <a:r>
              <a:rPr lang="ro-RO" dirty="0">
                <a:solidFill>
                  <a:schemeClr val="tx1"/>
                </a:solidFill>
              </a:rPr>
              <a:t>deși nu s-a reținut că participarea inculpatului la proces prin videoconferință a fost incompatibilă cu dispozițiile Convenției, s-a reținut că </a:t>
            </a:r>
            <a:r>
              <a:rPr lang="ro-RO" b="1" dirty="0">
                <a:solidFill>
                  <a:schemeClr val="tx1"/>
                </a:solidFill>
              </a:rPr>
              <a:t>interceptarea conversației telefonice dintre acesta și avocatul său a afectat exercitarea efectivă a drepturilor apărării.</a:t>
            </a:r>
            <a:endParaRPr lang="en-RO" b="1" dirty="0">
              <a:solidFill>
                <a:schemeClr val="tx1"/>
              </a:solidFill>
            </a:endParaRPr>
          </a:p>
        </p:txBody>
      </p:sp>
    </p:spTree>
    <p:extLst>
      <p:ext uri="{BB962C8B-B14F-4D97-AF65-F5344CB8AC3E}">
        <p14:creationId xmlns:p14="http://schemas.microsoft.com/office/powerpoint/2010/main" val="551031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15BE67-E4B9-5CFA-B6F8-0936340D18CF}"/>
              </a:ext>
            </a:extLst>
          </p:cNvPr>
          <p:cNvSpPr>
            <a:spLocks noGrp="1"/>
          </p:cNvSpPr>
          <p:nvPr>
            <p:ph type="title"/>
          </p:nvPr>
        </p:nvSpPr>
        <p:spPr>
          <a:xfrm>
            <a:off x="761996" y="382385"/>
            <a:ext cx="10668004" cy="1113295"/>
          </a:xfrm>
        </p:spPr>
        <p:txBody>
          <a:bodyPr anchor="b">
            <a:normAutofit/>
          </a:bodyPr>
          <a:lstStyle/>
          <a:p>
            <a:pPr algn="ctr">
              <a:spcBef>
                <a:spcPts val="2500"/>
              </a:spcBef>
            </a:pPr>
            <a:r>
              <a:rPr lang="en-GB" sz="5400" b="1" dirty="0">
                <a:solidFill>
                  <a:schemeClr val="tx2">
                    <a:lumMod val="50000"/>
                    <a:lumOff val="50000"/>
                  </a:schemeClr>
                </a:solidFill>
              </a:rPr>
              <a:t>AUDIEREA MARTORILOR</a:t>
            </a: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Rectangle 1">
            <a:extLst>
              <a:ext uri="{FF2B5EF4-FFF2-40B4-BE49-F238E27FC236}">
                <a16:creationId xmlns:a16="http://schemas.microsoft.com/office/drawing/2014/main" id="{996991C1-8009-1ECB-B830-30E52250DFEA}"/>
              </a:ext>
            </a:extLst>
          </p:cNvPr>
          <p:cNvSpPr>
            <a:spLocks noGrp="1" noChangeArrowheads="1"/>
          </p:cNvSpPr>
          <p:nvPr>
            <p:ph idx="1"/>
          </p:nvPr>
        </p:nvSpPr>
        <p:spPr bwMode="auto">
          <a:xfrm>
            <a:off x="961765" y="1997839"/>
            <a:ext cx="1026846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lgn="just" eaLnBrk="0" fontAlgn="base" hangingPunct="0">
              <a:lnSpc>
                <a:spcPct val="100000"/>
              </a:lnSpc>
              <a:spcBef>
                <a:spcPct val="0"/>
              </a:spcBef>
              <a:spcAft>
                <a:spcPct val="0"/>
              </a:spcAft>
              <a:buClrTx/>
              <a:buNone/>
            </a:pPr>
            <a:r>
              <a:rPr kumimoji="0" lang="en-RO" altLang="en-RO" b="0" i="0" u="none" strike="noStrike" cap="none" normalizeH="0" baseline="0" dirty="0">
                <a:ln>
                  <a:noFill/>
                </a:ln>
                <a:solidFill>
                  <a:schemeClr val="tx1"/>
                </a:solidFill>
                <a:effectLst/>
              </a:rPr>
              <a:t>Credibilitatea martorilor se bazează pe contactul </a:t>
            </a:r>
            <a:r>
              <a:rPr kumimoji="0" lang="en-RO" altLang="en-RO" b="1" i="0" u="none" strike="noStrike" cap="none" normalizeH="0" baseline="0" dirty="0">
                <a:ln>
                  <a:noFill/>
                </a:ln>
                <a:solidFill>
                  <a:schemeClr val="tx1"/>
                </a:solidFill>
                <a:effectLst/>
              </a:rPr>
              <a:t>nemijlocit </a:t>
            </a:r>
            <a:r>
              <a:rPr lang="ro-RO" dirty="0">
                <a:solidFill>
                  <a:schemeClr val="tx1"/>
                </a:solidFill>
              </a:rPr>
              <a:t>între ei și inculpat, deoarece în această procedură a audierii instanța evaluează conținutul declarațiilor și îl coroborează și cu reacțiile lor.</a:t>
            </a:r>
            <a:r>
              <a:rPr lang="en-RO" dirty="0">
                <a:solidFill>
                  <a:schemeClr val="tx1"/>
                </a:solidFill>
              </a:rPr>
              <a:t> </a:t>
            </a:r>
            <a:endParaRPr kumimoji="0" lang="en-RO" altLang="en-RO"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endParaRPr kumimoji="0" lang="en-RO" altLang="en-RO"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None/>
              <a:tabLst/>
            </a:pPr>
            <a:r>
              <a:rPr kumimoji="0" lang="en-RO" altLang="en-RO" b="0" i="0" u="none" strike="noStrike" cap="none" normalizeH="0" baseline="0" dirty="0">
                <a:ln>
                  <a:noFill/>
                </a:ln>
                <a:solidFill>
                  <a:schemeClr val="tx1"/>
                </a:solidFill>
                <a:effectLst/>
              </a:rPr>
              <a:t>Riscuri în videoconferință:</a:t>
            </a:r>
          </a:p>
          <a:p>
            <a:pPr marR="0" lvl="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RO" altLang="en-RO" i="0" u="none" strike="noStrike" cap="none" normalizeH="0" baseline="0" dirty="0">
                <a:ln>
                  <a:noFill/>
                </a:ln>
                <a:solidFill>
                  <a:schemeClr val="tx1"/>
                </a:solidFill>
                <a:effectLst/>
              </a:rPr>
              <a:t>influențarea martorului de către terți;</a:t>
            </a:r>
          </a:p>
          <a:p>
            <a:pPr marR="0" lvl="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RO" altLang="en-RO" i="0" u="none" strike="noStrike" cap="none" normalizeH="0" baseline="0" dirty="0">
                <a:ln>
                  <a:noFill/>
                </a:ln>
                <a:solidFill>
                  <a:schemeClr val="tx1"/>
                </a:solidFill>
                <a:effectLst/>
              </a:rPr>
              <a:t>imposibilitatea observării adecvate a limbajului non-verbal;</a:t>
            </a:r>
          </a:p>
          <a:p>
            <a:pPr marR="0" lvl="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RO" altLang="en-RO" i="0" u="none" strike="noStrike" cap="none" normalizeH="0" baseline="0" dirty="0">
                <a:ln>
                  <a:noFill/>
                </a:ln>
                <a:solidFill>
                  <a:schemeClr val="tx1"/>
                </a:solidFill>
                <a:effectLst/>
              </a:rPr>
              <a:t>afectarea confruntării directe cu inculpatul.</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RO" altLang="en-RO"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939074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72696D-0FBA-6C14-C34B-D2679781595B}"/>
              </a:ext>
            </a:extLst>
          </p:cNvPr>
          <p:cNvSpPr>
            <a:spLocks noGrp="1"/>
          </p:cNvSpPr>
          <p:nvPr>
            <p:ph type="title"/>
          </p:nvPr>
        </p:nvSpPr>
        <p:spPr>
          <a:xfrm>
            <a:off x="761996" y="111211"/>
            <a:ext cx="10668004" cy="1384469"/>
          </a:xfrm>
        </p:spPr>
        <p:txBody>
          <a:bodyPr anchor="b">
            <a:noAutofit/>
          </a:bodyPr>
          <a:lstStyle/>
          <a:p>
            <a:pPr algn="ctr"/>
            <a:r>
              <a:rPr lang="en-GB" sz="4800" b="1" dirty="0">
                <a:solidFill>
                  <a:schemeClr val="tx2">
                    <a:lumMod val="50000"/>
                    <a:lumOff val="50000"/>
                  </a:schemeClr>
                </a:solidFill>
              </a:rPr>
              <a:t>PUBLICITATEA ȘEDINȚEI DE JUDECATĂ</a:t>
            </a:r>
            <a:endParaRPr lang="ro-RO" sz="4400" dirty="0"/>
          </a:p>
        </p:txBody>
      </p:sp>
      <p:sp>
        <p:nvSpPr>
          <p:cNvPr id="3" name="Content Placeholder 2">
            <a:extLst>
              <a:ext uri="{FF2B5EF4-FFF2-40B4-BE49-F238E27FC236}">
                <a16:creationId xmlns:a16="http://schemas.microsoft.com/office/drawing/2014/main" id="{371672A6-DB9C-DF83-8BCB-D8DF44810A69}"/>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761996" y="1785257"/>
            <a:ext cx="10668004" cy="3874138"/>
          </a:xfrm>
        </p:spPr>
        <p:txBody>
          <a:bodyPr>
            <a:normAutofit/>
          </a:bodyPr>
          <a:lstStyle/>
          <a:p>
            <a:pPr indent="0" algn="just">
              <a:buNone/>
            </a:pPr>
            <a:r>
              <a:rPr lang="ro-RO" sz="2400" b="1" dirty="0">
                <a:solidFill>
                  <a:schemeClr val="tx1"/>
                </a:solidFill>
              </a:rPr>
              <a:t>Publicitatea ședințelor de judecată </a:t>
            </a:r>
            <a:r>
              <a:rPr lang="ro-RO" sz="2400" dirty="0">
                <a:solidFill>
                  <a:schemeClr val="tx1"/>
                </a:solidFill>
              </a:rPr>
              <a:t>este</a:t>
            </a:r>
            <a:r>
              <a:rPr lang="ro-RO" sz="2400" b="1" dirty="0">
                <a:solidFill>
                  <a:schemeClr val="tx1"/>
                </a:solidFill>
              </a:rPr>
              <a:t> </a:t>
            </a:r>
            <a:r>
              <a:rPr lang="ro-RO" sz="2400" dirty="0">
                <a:solidFill>
                  <a:schemeClr val="tx1"/>
                </a:solidFill>
              </a:rPr>
              <a:t>consacrată de art. 352 C. </a:t>
            </a:r>
            <a:r>
              <a:rPr lang="ro-RO" sz="2400" dirty="0" err="1">
                <a:solidFill>
                  <a:schemeClr val="tx1"/>
                </a:solidFill>
              </a:rPr>
              <a:t>proc</a:t>
            </a:r>
            <a:r>
              <a:rPr lang="ro-RO" sz="2400" dirty="0">
                <a:solidFill>
                  <a:schemeClr val="tx1"/>
                </a:solidFill>
              </a:rPr>
              <a:t>. </a:t>
            </a:r>
            <a:r>
              <a:rPr lang="ro-RO" sz="2400" dirty="0" err="1">
                <a:solidFill>
                  <a:schemeClr val="tx1"/>
                </a:solidFill>
              </a:rPr>
              <a:t>pen</a:t>
            </a:r>
            <a:r>
              <a:rPr lang="ro-RO" sz="2400" dirty="0">
                <a:solidFill>
                  <a:schemeClr val="tx1"/>
                </a:solidFill>
              </a:rPr>
              <a:t>.</a:t>
            </a:r>
            <a:r>
              <a:rPr lang="en-RO" sz="2400" dirty="0">
                <a:solidFill>
                  <a:schemeClr val="tx1"/>
                </a:solidFill>
              </a:rPr>
              <a:t> </a:t>
            </a:r>
          </a:p>
          <a:p>
            <a:pPr marL="0" indent="0" algn="just">
              <a:buNone/>
            </a:pPr>
            <a:r>
              <a:rPr lang="en-GB" sz="2400" dirty="0">
                <a:solidFill>
                  <a:schemeClr val="tx1"/>
                </a:solidFill>
              </a:rPr>
              <a:t>   </a:t>
            </a:r>
          </a:p>
          <a:p>
            <a:pPr marL="0" indent="0" algn="just">
              <a:buNone/>
            </a:pPr>
            <a:r>
              <a:rPr lang="en-GB" sz="2400" dirty="0">
                <a:solidFill>
                  <a:schemeClr val="tx1"/>
                </a:solidFill>
              </a:rPr>
              <a:t>   </a:t>
            </a:r>
            <a:r>
              <a:rPr lang="en-GB" sz="2400" dirty="0" err="1">
                <a:solidFill>
                  <a:schemeClr val="tx1"/>
                </a:solidFill>
              </a:rPr>
              <a:t>Riscuri</a:t>
            </a:r>
            <a:r>
              <a:rPr lang="en-GB" sz="2400" dirty="0">
                <a:solidFill>
                  <a:schemeClr val="tx1"/>
                </a:solidFill>
              </a:rPr>
              <a:t> </a:t>
            </a:r>
            <a:r>
              <a:rPr lang="en-GB" sz="2400" dirty="0" err="1">
                <a:solidFill>
                  <a:schemeClr val="tx1"/>
                </a:solidFill>
              </a:rPr>
              <a:t>în</a:t>
            </a:r>
            <a:r>
              <a:rPr lang="en-GB" sz="2400" dirty="0">
                <a:solidFill>
                  <a:schemeClr val="tx1"/>
                </a:solidFill>
              </a:rPr>
              <a:t> </a:t>
            </a:r>
            <a:r>
              <a:rPr lang="en-GB" sz="2400" dirty="0" err="1">
                <a:solidFill>
                  <a:schemeClr val="tx1"/>
                </a:solidFill>
              </a:rPr>
              <a:t>videoconferință</a:t>
            </a:r>
            <a:r>
              <a:rPr lang="en-GB" sz="2400" dirty="0">
                <a:solidFill>
                  <a:schemeClr val="tx1"/>
                </a:solidFill>
              </a:rPr>
              <a:t>:</a:t>
            </a:r>
          </a:p>
          <a:p>
            <a:pPr lvl="1" algn="just">
              <a:buFont typeface="Wingdings" pitchFamily="2" charset="2"/>
              <a:buChar char="ü"/>
            </a:pPr>
            <a:r>
              <a:rPr lang="en-GB" sz="2200" dirty="0" err="1">
                <a:solidFill>
                  <a:schemeClr val="tx1"/>
                </a:solidFill>
              </a:rPr>
              <a:t>înregistrarea</a:t>
            </a:r>
            <a:r>
              <a:rPr lang="en-GB" sz="2200" dirty="0">
                <a:solidFill>
                  <a:schemeClr val="tx1"/>
                </a:solidFill>
              </a:rPr>
              <a:t> </a:t>
            </a:r>
            <a:r>
              <a:rPr lang="en-GB" sz="2200" dirty="0" err="1">
                <a:solidFill>
                  <a:schemeClr val="tx1"/>
                </a:solidFill>
              </a:rPr>
              <a:t>ilegală</a:t>
            </a:r>
            <a:r>
              <a:rPr lang="en-GB" sz="2200" dirty="0">
                <a:solidFill>
                  <a:schemeClr val="tx1"/>
                </a:solidFill>
              </a:rPr>
              <a:t> a </a:t>
            </a:r>
            <a:r>
              <a:rPr lang="en-GB" sz="2200" dirty="0" err="1">
                <a:solidFill>
                  <a:schemeClr val="tx1"/>
                </a:solidFill>
              </a:rPr>
              <a:t>ședinței</a:t>
            </a:r>
            <a:r>
              <a:rPr lang="en-GB" sz="2200" dirty="0">
                <a:solidFill>
                  <a:schemeClr val="tx1"/>
                </a:solidFill>
              </a:rPr>
              <a:t> de </a:t>
            </a:r>
            <a:r>
              <a:rPr lang="en-GB" sz="2200" dirty="0" err="1">
                <a:solidFill>
                  <a:schemeClr val="tx1"/>
                </a:solidFill>
              </a:rPr>
              <a:t>judecată</a:t>
            </a:r>
            <a:r>
              <a:rPr lang="en-GB" sz="2200" dirty="0">
                <a:solidFill>
                  <a:schemeClr val="tx1"/>
                </a:solidFill>
              </a:rPr>
              <a:t>;</a:t>
            </a:r>
          </a:p>
          <a:p>
            <a:pPr lvl="1" algn="just">
              <a:buFont typeface="Wingdings" pitchFamily="2" charset="2"/>
              <a:buChar char="ü"/>
            </a:pPr>
            <a:r>
              <a:rPr lang="en-GB" sz="2200" dirty="0" err="1">
                <a:solidFill>
                  <a:schemeClr val="tx1"/>
                </a:solidFill>
              </a:rPr>
              <a:t>scurgerea</a:t>
            </a:r>
            <a:r>
              <a:rPr lang="en-GB" sz="2200" dirty="0">
                <a:solidFill>
                  <a:schemeClr val="tx1"/>
                </a:solidFill>
              </a:rPr>
              <a:t> </a:t>
            </a:r>
            <a:r>
              <a:rPr lang="en-GB" sz="2200" dirty="0" err="1">
                <a:solidFill>
                  <a:schemeClr val="tx1"/>
                </a:solidFill>
              </a:rPr>
              <a:t>informațiilor</a:t>
            </a:r>
            <a:r>
              <a:rPr lang="en-GB" sz="2200" dirty="0">
                <a:solidFill>
                  <a:schemeClr val="tx1"/>
                </a:solidFill>
              </a:rPr>
              <a:t> </a:t>
            </a:r>
            <a:r>
              <a:rPr lang="en-GB" sz="2200" dirty="0" err="1">
                <a:solidFill>
                  <a:schemeClr val="tx1"/>
                </a:solidFill>
              </a:rPr>
              <a:t>sensibile</a:t>
            </a:r>
            <a:r>
              <a:rPr lang="en-GB" sz="2200" dirty="0">
                <a:solidFill>
                  <a:schemeClr val="tx1"/>
                </a:solidFill>
              </a:rPr>
              <a:t>;</a:t>
            </a:r>
          </a:p>
          <a:p>
            <a:pPr lvl="1" algn="just">
              <a:buFont typeface="Wingdings" pitchFamily="2" charset="2"/>
              <a:buChar char="ü"/>
            </a:pPr>
            <a:r>
              <a:rPr lang="en-GB" sz="2200" dirty="0" err="1">
                <a:solidFill>
                  <a:schemeClr val="tx1"/>
                </a:solidFill>
              </a:rPr>
              <a:t>participarea</a:t>
            </a:r>
            <a:r>
              <a:rPr lang="en-GB" sz="2200" dirty="0">
                <a:solidFill>
                  <a:schemeClr val="tx1"/>
                </a:solidFill>
              </a:rPr>
              <a:t> </a:t>
            </a:r>
            <a:r>
              <a:rPr lang="en-GB" sz="2200" dirty="0" err="1">
                <a:solidFill>
                  <a:schemeClr val="tx1"/>
                </a:solidFill>
              </a:rPr>
              <a:t>unor</a:t>
            </a:r>
            <a:r>
              <a:rPr lang="en-GB" sz="2200" dirty="0">
                <a:solidFill>
                  <a:schemeClr val="tx1"/>
                </a:solidFill>
              </a:rPr>
              <a:t> </a:t>
            </a:r>
            <a:r>
              <a:rPr lang="en-GB" sz="2200" dirty="0" err="1">
                <a:solidFill>
                  <a:schemeClr val="tx1"/>
                </a:solidFill>
              </a:rPr>
              <a:t>persoane</a:t>
            </a:r>
            <a:r>
              <a:rPr lang="en-GB" sz="2200" dirty="0">
                <a:solidFill>
                  <a:schemeClr val="tx1"/>
                </a:solidFill>
              </a:rPr>
              <a:t> </a:t>
            </a:r>
            <a:r>
              <a:rPr lang="en-GB" sz="2200" dirty="0" err="1">
                <a:solidFill>
                  <a:schemeClr val="tx1"/>
                </a:solidFill>
              </a:rPr>
              <a:t>neautorizate</a:t>
            </a:r>
            <a:r>
              <a:rPr lang="en-GB" sz="2200" dirty="0">
                <a:solidFill>
                  <a:schemeClr val="tx1"/>
                </a:solidFill>
              </a:rPr>
              <a:t> </a:t>
            </a:r>
            <a:r>
              <a:rPr lang="en-GB" sz="2200" dirty="0" err="1">
                <a:solidFill>
                  <a:schemeClr val="tx1"/>
                </a:solidFill>
              </a:rPr>
              <a:t>în</a:t>
            </a:r>
            <a:r>
              <a:rPr lang="en-GB" sz="2200" dirty="0">
                <a:solidFill>
                  <a:schemeClr val="tx1"/>
                </a:solidFill>
              </a:rPr>
              <a:t> </a:t>
            </a:r>
            <a:r>
              <a:rPr lang="en-GB" sz="2200" dirty="0" err="1">
                <a:solidFill>
                  <a:schemeClr val="tx1"/>
                </a:solidFill>
              </a:rPr>
              <a:t>locațiile</a:t>
            </a:r>
            <a:r>
              <a:rPr lang="en-GB" sz="2200" dirty="0">
                <a:solidFill>
                  <a:schemeClr val="tx1"/>
                </a:solidFill>
              </a:rPr>
              <a:t> </a:t>
            </a:r>
            <a:r>
              <a:rPr lang="en-GB" sz="2200" dirty="0" err="1">
                <a:solidFill>
                  <a:schemeClr val="tx1"/>
                </a:solidFill>
              </a:rPr>
              <a:t>participanților</a:t>
            </a:r>
            <a:r>
              <a:rPr lang="en-GB" sz="2200" dirty="0">
                <a:solidFill>
                  <a:schemeClr val="tx1"/>
                </a:solidFill>
              </a:rPr>
              <a:t>.</a:t>
            </a:r>
          </a:p>
          <a:p>
            <a:pPr indent="0">
              <a:buNone/>
            </a:pPr>
            <a:endParaRPr lang="ro-RO" sz="2400" dirty="0">
              <a:solidFill>
                <a:schemeClr val="tx1"/>
              </a:solidFill>
            </a:endParaRP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94317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F0F283-C8B6-4598-89C9-C404C98A5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473B0C0-761B-443F-97A0-9D6E01FBB7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2"/>
            <a:ext cx="6300250" cy="6858002"/>
          </a:xfrm>
          <a:custGeom>
            <a:avLst/>
            <a:gdLst>
              <a:gd name="connsiteX0" fmla="*/ 0 w 6300250"/>
              <a:gd name="connsiteY0" fmla="*/ 0 h 6858002"/>
              <a:gd name="connsiteX1" fmla="*/ 3149600 w 6300250"/>
              <a:gd name="connsiteY1" fmla="*/ 0 h 6858002"/>
              <a:gd name="connsiteX2" fmla="*/ 3149600 w 6300250"/>
              <a:gd name="connsiteY2" fmla="*/ 2 h 6858002"/>
              <a:gd name="connsiteX3" fmla="*/ 6110455 w 6300250"/>
              <a:gd name="connsiteY3" fmla="*/ 2 h 6858002"/>
              <a:gd name="connsiteX4" fmla="*/ 6115495 w 6300250"/>
              <a:gd name="connsiteY4" fmla="*/ 66677 h 6858002"/>
              <a:gd name="connsiteX5" fmla="*/ 6123892 w 6300250"/>
              <a:gd name="connsiteY5" fmla="*/ 122239 h 6858002"/>
              <a:gd name="connsiteX6" fmla="*/ 6133970 w 6300250"/>
              <a:gd name="connsiteY6" fmla="*/ 174627 h 6858002"/>
              <a:gd name="connsiteX7" fmla="*/ 6150766 w 6300250"/>
              <a:gd name="connsiteY7" fmla="*/ 217489 h 6858002"/>
              <a:gd name="connsiteX8" fmla="*/ 6167562 w 6300250"/>
              <a:gd name="connsiteY8" fmla="*/ 260352 h 6858002"/>
              <a:gd name="connsiteX9" fmla="*/ 6187717 w 6300250"/>
              <a:gd name="connsiteY9" fmla="*/ 296864 h 6858002"/>
              <a:gd name="connsiteX10" fmla="*/ 6207872 w 6300250"/>
              <a:gd name="connsiteY10" fmla="*/ 334964 h 6858002"/>
              <a:gd name="connsiteX11" fmla="*/ 6226348 w 6300250"/>
              <a:gd name="connsiteY11" fmla="*/ 369889 h 6858002"/>
              <a:gd name="connsiteX12" fmla="*/ 6244823 w 6300250"/>
              <a:gd name="connsiteY12" fmla="*/ 409577 h 6858002"/>
              <a:gd name="connsiteX13" fmla="*/ 6261619 w 6300250"/>
              <a:gd name="connsiteY13" fmla="*/ 450852 h 6858002"/>
              <a:gd name="connsiteX14" fmla="*/ 6276736 w 6300250"/>
              <a:gd name="connsiteY14" fmla="*/ 496889 h 6858002"/>
              <a:gd name="connsiteX15" fmla="*/ 6288493 w 6300250"/>
              <a:gd name="connsiteY15" fmla="*/ 546102 h 6858002"/>
              <a:gd name="connsiteX16" fmla="*/ 6296891 w 6300250"/>
              <a:gd name="connsiteY16" fmla="*/ 606427 h 6858002"/>
              <a:gd name="connsiteX17" fmla="*/ 6300250 w 6300250"/>
              <a:gd name="connsiteY17" fmla="*/ 673102 h 6858002"/>
              <a:gd name="connsiteX18" fmla="*/ 6296891 w 6300250"/>
              <a:gd name="connsiteY18" fmla="*/ 744539 h 6858002"/>
              <a:gd name="connsiteX19" fmla="*/ 6288493 w 6300250"/>
              <a:gd name="connsiteY19" fmla="*/ 801689 h 6858002"/>
              <a:gd name="connsiteX20" fmla="*/ 6276736 w 6300250"/>
              <a:gd name="connsiteY20" fmla="*/ 854077 h 6858002"/>
              <a:gd name="connsiteX21" fmla="*/ 6261619 w 6300250"/>
              <a:gd name="connsiteY21" fmla="*/ 901702 h 6858002"/>
              <a:gd name="connsiteX22" fmla="*/ 6244823 w 6300250"/>
              <a:gd name="connsiteY22" fmla="*/ 942977 h 6858002"/>
              <a:gd name="connsiteX23" fmla="*/ 6224668 w 6300250"/>
              <a:gd name="connsiteY23" fmla="*/ 981077 h 6858002"/>
              <a:gd name="connsiteX24" fmla="*/ 6204513 w 6300250"/>
              <a:gd name="connsiteY24" fmla="*/ 1017589 h 6858002"/>
              <a:gd name="connsiteX25" fmla="*/ 6184358 w 6300250"/>
              <a:gd name="connsiteY25" fmla="*/ 1055689 h 6858002"/>
              <a:gd name="connsiteX26" fmla="*/ 6165882 w 6300250"/>
              <a:gd name="connsiteY26" fmla="*/ 1095377 h 6858002"/>
              <a:gd name="connsiteX27" fmla="*/ 6147406 w 6300250"/>
              <a:gd name="connsiteY27" fmla="*/ 1136652 h 6858002"/>
              <a:gd name="connsiteX28" fmla="*/ 6132291 w 6300250"/>
              <a:gd name="connsiteY28" fmla="*/ 1182689 h 6858002"/>
              <a:gd name="connsiteX29" fmla="*/ 6122213 w 6300250"/>
              <a:gd name="connsiteY29" fmla="*/ 1235077 h 6858002"/>
              <a:gd name="connsiteX30" fmla="*/ 6112135 w 6300250"/>
              <a:gd name="connsiteY30" fmla="*/ 1295402 h 6858002"/>
              <a:gd name="connsiteX31" fmla="*/ 6110455 w 6300250"/>
              <a:gd name="connsiteY31" fmla="*/ 1363664 h 6858002"/>
              <a:gd name="connsiteX32" fmla="*/ 6112135 w 6300250"/>
              <a:gd name="connsiteY32" fmla="*/ 1431927 h 6858002"/>
              <a:gd name="connsiteX33" fmla="*/ 6122213 w 6300250"/>
              <a:gd name="connsiteY33" fmla="*/ 1492252 h 6858002"/>
              <a:gd name="connsiteX34" fmla="*/ 6132291 w 6300250"/>
              <a:gd name="connsiteY34" fmla="*/ 1544639 h 6858002"/>
              <a:gd name="connsiteX35" fmla="*/ 6147406 w 6300250"/>
              <a:gd name="connsiteY35" fmla="*/ 1589089 h 6858002"/>
              <a:gd name="connsiteX36" fmla="*/ 6165882 w 6300250"/>
              <a:gd name="connsiteY36" fmla="*/ 1631952 h 6858002"/>
              <a:gd name="connsiteX37" fmla="*/ 6184358 w 6300250"/>
              <a:gd name="connsiteY37" fmla="*/ 1671639 h 6858002"/>
              <a:gd name="connsiteX38" fmla="*/ 6204513 w 6300250"/>
              <a:gd name="connsiteY38" fmla="*/ 1708152 h 6858002"/>
              <a:gd name="connsiteX39" fmla="*/ 6224668 w 6300250"/>
              <a:gd name="connsiteY39" fmla="*/ 1743077 h 6858002"/>
              <a:gd name="connsiteX40" fmla="*/ 6244823 w 6300250"/>
              <a:gd name="connsiteY40" fmla="*/ 1782764 h 6858002"/>
              <a:gd name="connsiteX41" fmla="*/ 6261619 w 6300250"/>
              <a:gd name="connsiteY41" fmla="*/ 1824039 h 6858002"/>
              <a:gd name="connsiteX42" fmla="*/ 6276736 w 6300250"/>
              <a:gd name="connsiteY42" fmla="*/ 1870077 h 6858002"/>
              <a:gd name="connsiteX43" fmla="*/ 6288493 w 6300250"/>
              <a:gd name="connsiteY43" fmla="*/ 1922464 h 6858002"/>
              <a:gd name="connsiteX44" fmla="*/ 6296891 w 6300250"/>
              <a:gd name="connsiteY44" fmla="*/ 1982789 h 6858002"/>
              <a:gd name="connsiteX45" fmla="*/ 6300250 w 6300250"/>
              <a:gd name="connsiteY45" fmla="*/ 2051052 h 6858002"/>
              <a:gd name="connsiteX46" fmla="*/ 6296891 w 6300250"/>
              <a:gd name="connsiteY46" fmla="*/ 2119314 h 6858002"/>
              <a:gd name="connsiteX47" fmla="*/ 6288493 w 6300250"/>
              <a:gd name="connsiteY47" fmla="*/ 2179639 h 6858002"/>
              <a:gd name="connsiteX48" fmla="*/ 6276736 w 6300250"/>
              <a:gd name="connsiteY48" fmla="*/ 2232027 h 6858002"/>
              <a:gd name="connsiteX49" fmla="*/ 6261619 w 6300250"/>
              <a:gd name="connsiteY49" fmla="*/ 2278064 h 6858002"/>
              <a:gd name="connsiteX50" fmla="*/ 6244823 w 6300250"/>
              <a:gd name="connsiteY50" fmla="*/ 2319339 h 6858002"/>
              <a:gd name="connsiteX51" fmla="*/ 6224668 w 6300250"/>
              <a:gd name="connsiteY51" fmla="*/ 2359027 h 6858002"/>
              <a:gd name="connsiteX52" fmla="*/ 6204513 w 6300250"/>
              <a:gd name="connsiteY52" fmla="*/ 2395539 h 6858002"/>
              <a:gd name="connsiteX53" fmla="*/ 6184358 w 6300250"/>
              <a:gd name="connsiteY53" fmla="*/ 2433639 h 6858002"/>
              <a:gd name="connsiteX54" fmla="*/ 6165882 w 6300250"/>
              <a:gd name="connsiteY54" fmla="*/ 2471739 h 6858002"/>
              <a:gd name="connsiteX55" fmla="*/ 6147406 w 6300250"/>
              <a:gd name="connsiteY55" fmla="*/ 2513014 h 6858002"/>
              <a:gd name="connsiteX56" fmla="*/ 6132291 w 6300250"/>
              <a:gd name="connsiteY56" fmla="*/ 2560639 h 6858002"/>
              <a:gd name="connsiteX57" fmla="*/ 6122213 w 6300250"/>
              <a:gd name="connsiteY57" fmla="*/ 2613027 h 6858002"/>
              <a:gd name="connsiteX58" fmla="*/ 6112135 w 6300250"/>
              <a:gd name="connsiteY58" fmla="*/ 2671764 h 6858002"/>
              <a:gd name="connsiteX59" fmla="*/ 6110455 w 6300250"/>
              <a:gd name="connsiteY59" fmla="*/ 2741614 h 6858002"/>
              <a:gd name="connsiteX60" fmla="*/ 6112135 w 6300250"/>
              <a:gd name="connsiteY60" fmla="*/ 2809877 h 6858002"/>
              <a:gd name="connsiteX61" fmla="*/ 6122213 w 6300250"/>
              <a:gd name="connsiteY61" fmla="*/ 2868614 h 6858002"/>
              <a:gd name="connsiteX62" fmla="*/ 6132291 w 6300250"/>
              <a:gd name="connsiteY62" fmla="*/ 2922589 h 6858002"/>
              <a:gd name="connsiteX63" fmla="*/ 6147406 w 6300250"/>
              <a:gd name="connsiteY63" fmla="*/ 2967039 h 6858002"/>
              <a:gd name="connsiteX64" fmla="*/ 6165882 w 6300250"/>
              <a:gd name="connsiteY64" fmla="*/ 3009902 h 6858002"/>
              <a:gd name="connsiteX65" fmla="*/ 6184358 w 6300250"/>
              <a:gd name="connsiteY65" fmla="*/ 3046414 h 6858002"/>
              <a:gd name="connsiteX66" fmla="*/ 6204513 w 6300250"/>
              <a:gd name="connsiteY66" fmla="*/ 3084514 h 6858002"/>
              <a:gd name="connsiteX67" fmla="*/ 6224668 w 6300250"/>
              <a:gd name="connsiteY67" fmla="*/ 3121027 h 6858002"/>
              <a:gd name="connsiteX68" fmla="*/ 6244823 w 6300250"/>
              <a:gd name="connsiteY68" fmla="*/ 3160714 h 6858002"/>
              <a:gd name="connsiteX69" fmla="*/ 6261619 w 6300250"/>
              <a:gd name="connsiteY69" fmla="*/ 3201989 h 6858002"/>
              <a:gd name="connsiteX70" fmla="*/ 6276736 w 6300250"/>
              <a:gd name="connsiteY70" fmla="*/ 3248027 h 6858002"/>
              <a:gd name="connsiteX71" fmla="*/ 6288493 w 6300250"/>
              <a:gd name="connsiteY71" fmla="*/ 3300414 h 6858002"/>
              <a:gd name="connsiteX72" fmla="*/ 6296891 w 6300250"/>
              <a:gd name="connsiteY72" fmla="*/ 3360739 h 6858002"/>
              <a:gd name="connsiteX73" fmla="*/ 6300250 w 6300250"/>
              <a:gd name="connsiteY73" fmla="*/ 3427414 h 6858002"/>
              <a:gd name="connsiteX74" fmla="*/ 6296891 w 6300250"/>
              <a:gd name="connsiteY74" fmla="*/ 3497264 h 6858002"/>
              <a:gd name="connsiteX75" fmla="*/ 6288493 w 6300250"/>
              <a:gd name="connsiteY75" fmla="*/ 3557589 h 6858002"/>
              <a:gd name="connsiteX76" fmla="*/ 6276736 w 6300250"/>
              <a:gd name="connsiteY76" fmla="*/ 3609977 h 6858002"/>
              <a:gd name="connsiteX77" fmla="*/ 6261619 w 6300250"/>
              <a:gd name="connsiteY77" fmla="*/ 3656014 h 6858002"/>
              <a:gd name="connsiteX78" fmla="*/ 6244823 w 6300250"/>
              <a:gd name="connsiteY78" fmla="*/ 3697289 h 6858002"/>
              <a:gd name="connsiteX79" fmla="*/ 6224668 w 6300250"/>
              <a:gd name="connsiteY79" fmla="*/ 3736977 h 6858002"/>
              <a:gd name="connsiteX80" fmla="*/ 6184358 w 6300250"/>
              <a:gd name="connsiteY80" fmla="*/ 3811589 h 6858002"/>
              <a:gd name="connsiteX81" fmla="*/ 6165882 w 6300250"/>
              <a:gd name="connsiteY81" fmla="*/ 3848102 h 6858002"/>
              <a:gd name="connsiteX82" fmla="*/ 6147406 w 6300250"/>
              <a:gd name="connsiteY82" fmla="*/ 3890964 h 6858002"/>
              <a:gd name="connsiteX83" fmla="*/ 6132291 w 6300250"/>
              <a:gd name="connsiteY83" fmla="*/ 3935414 h 6858002"/>
              <a:gd name="connsiteX84" fmla="*/ 6122213 w 6300250"/>
              <a:gd name="connsiteY84" fmla="*/ 3987802 h 6858002"/>
              <a:gd name="connsiteX85" fmla="*/ 6112135 w 6300250"/>
              <a:gd name="connsiteY85" fmla="*/ 4048127 h 6858002"/>
              <a:gd name="connsiteX86" fmla="*/ 6110455 w 6300250"/>
              <a:gd name="connsiteY86" fmla="*/ 4116389 h 6858002"/>
              <a:gd name="connsiteX87" fmla="*/ 6112135 w 6300250"/>
              <a:gd name="connsiteY87" fmla="*/ 4186239 h 6858002"/>
              <a:gd name="connsiteX88" fmla="*/ 6122213 w 6300250"/>
              <a:gd name="connsiteY88" fmla="*/ 4244977 h 6858002"/>
              <a:gd name="connsiteX89" fmla="*/ 6132291 w 6300250"/>
              <a:gd name="connsiteY89" fmla="*/ 4297364 h 6858002"/>
              <a:gd name="connsiteX90" fmla="*/ 6147406 w 6300250"/>
              <a:gd name="connsiteY90" fmla="*/ 4343402 h 6858002"/>
              <a:gd name="connsiteX91" fmla="*/ 6165882 w 6300250"/>
              <a:gd name="connsiteY91" fmla="*/ 4386264 h 6858002"/>
              <a:gd name="connsiteX92" fmla="*/ 6184358 w 6300250"/>
              <a:gd name="connsiteY92" fmla="*/ 4424364 h 6858002"/>
              <a:gd name="connsiteX93" fmla="*/ 6224668 w 6300250"/>
              <a:gd name="connsiteY93" fmla="*/ 4498977 h 6858002"/>
              <a:gd name="connsiteX94" fmla="*/ 6244823 w 6300250"/>
              <a:gd name="connsiteY94" fmla="*/ 4537077 h 6858002"/>
              <a:gd name="connsiteX95" fmla="*/ 6261619 w 6300250"/>
              <a:gd name="connsiteY95" fmla="*/ 4579939 h 6858002"/>
              <a:gd name="connsiteX96" fmla="*/ 6276736 w 6300250"/>
              <a:gd name="connsiteY96" fmla="*/ 4625977 h 6858002"/>
              <a:gd name="connsiteX97" fmla="*/ 6288493 w 6300250"/>
              <a:gd name="connsiteY97" fmla="*/ 4678364 h 6858002"/>
              <a:gd name="connsiteX98" fmla="*/ 6296891 w 6300250"/>
              <a:gd name="connsiteY98" fmla="*/ 4738689 h 6858002"/>
              <a:gd name="connsiteX99" fmla="*/ 6300250 w 6300250"/>
              <a:gd name="connsiteY99" fmla="*/ 4806952 h 6858002"/>
              <a:gd name="connsiteX100" fmla="*/ 6296891 w 6300250"/>
              <a:gd name="connsiteY100" fmla="*/ 4875214 h 6858002"/>
              <a:gd name="connsiteX101" fmla="*/ 6288493 w 6300250"/>
              <a:gd name="connsiteY101" fmla="*/ 4935539 h 6858002"/>
              <a:gd name="connsiteX102" fmla="*/ 6276736 w 6300250"/>
              <a:gd name="connsiteY102" fmla="*/ 4987927 h 6858002"/>
              <a:gd name="connsiteX103" fmla="*/ 6261619 w 6300250"/>
              <a:gd name="connsiteY103" fmla="*/ 5033964 h 6858002"/>
              <a:gd name="connsiteX104" fmla="*/ 6244823 w 6300250"/>
              <a:gd name="connsiteY104" fmla="*/ 5075239 h 6858002"/>
              <a:gd name="connsiteX105" fmla="*/ 6224668 w 6300250"/>
              <a:gd name="connsiteY105" fmla="*/ 5114927 h 6858002"/>
              <a:gd name="connsiteX106" fmla="*/ 6204513 w 6300250"/>
              <a:gd name="connsiteY106" fmla="*/ 5149852 h 6858002"/>
              <a:gd name="connsiteX107" fmla="*/ 6184358 w 6300250"/>
              <a:gd name="connsiteY107" fmla="*/ 5186364 h 6858002"/>
              <a:gd name="connsiteX108" fmla="*/ 6165882 w 6300250"/>
              <a:gd name="connsiteY108" fmla="*/ 5226052 h 6858002"/>
              <a:gd name="connsiteX109" fmla="*/ 6147406 w 6300250"/>
              <a:gd name="connsiteY109" fmla="*/ 5268914 h 6858002"/>
              <a:gd name="connsiteX110" fmla="*/ 6132291 w 6300250"/>
              <a:gd name="connsiteY110" fmla="*/ 5313364 h 6858002"/>
              <a:gd name="connsiteX111" fmla="*/ 6122213 w 6300250"/>
              <a:gd name="connsiteY111" fmla="*/ 5365752 h 6858002"/>
              <a:gd name="connsiteX112" fmla="*/ 6112135 w 6300250"/>
              <a:gd name="connsiteY112" fmla="*/ 5426077 h 6858002"/>
              <a:gd name="connsiteX113" fmla="*/ 6110455 w 6300250"/>
              <a:gd name="connsiteY113" fmla="*/ 5494339 h 6858002"/>
              <a:gd name="connsiteX114" fmla="*/ 6112135 w 6300250"/>
              <a:gd name="connsiteY114" fmla="*/ 5562602 h 6858002"/>
              <a:gd name="connsiteX115" fmla="*/ 6122213 w 6300250"/>
              <a:gd name="connsiteY115" fmla="*/ 5622927 h 6858002"/>
              <a:gd name="connsiteX116" fmla="*/ 6132291 w 6300250"/>
              <a:gd name="connsiteY116" fmla="*/ 5675314 h 6858002"/>
              <a:gd name="connsiteX117" fmla="*/ 6147406 w 6300250"/>
              <a:gd name="connsiteY117" fmla="*/ 5721352 h 6858002"/>
              <a:gd name="connsiteX118" fmla="*/ 6165882 w 6300250"/>
              <a:gd name="connsiteY118" fmla="*/ 5762627 h 6858002"/>
              <a:gd name="connsiteX119" fmla="*/ 6184358 w 6300250"/>
              <a:gd name="connsiteY119" fmla="*/ 5802314 h 6858002"/>
              <a:gd name="connsiteX120" fmla="*/ 6204513 w 6300250"/>
              <a:gd name="connsiteY120" fmla="*/ 5840414 h 6858002"/>
              <a:gd name="connsiteX121" fmla="*/ 6224668 w 6300250"/>
              <a:gd name="connsiteY121" fmla="*/ 5876927 h 6858002"/>
              <a:gd name="connsiteX122" fmla="*/ 6244823 w 6300250"/>
              <a:gd name="connsiteY122" fmla="*/ 5915027 h 6858002"/>
              <a:gd name="connsiteX123" fmla="*/ 6261619 w 6300250"/>
              <a:gd name="connsiteY123" fmla="*/ 5956302 h 6858002"/>
              <a:gd name="connsiteX124" fmla="*/ 6276736 w 6300250"/>
              <a:gd name="connsiteY124" fmla="*/ 6003927 h 6858002"/>
              <a:gd name="connsiteX125" fmla="*/ 6288493 w 6300250"/>
              <a:gd name="connsiteY125" fmla="*/ 6056314 h 6858002"/>
              <a:gd name="connsiteX126" fmla="*/ 6296891 w 6300250"/>
              <a:gd name="connsiteY126" fmla="*/ 6113464 h 6858002"/>
              <a:gd name="connsiteX127" fmla="*/ 6300250 w 6300250"/>
              <a:gd name="connsiteY127" fmla="*/ 6183314 h 6858002"/>
              <a:gd name="connsiteX128" fmla="*/ 6296891 w 6300250"/>
              <a:gd name="connsiteY128" fmla="*/ 6251577 h 6858002"/>
              <a:gd name="connsiteX129" fmla="*/ 6288493 w 6300250"/>
              <a:gd name="connsiteY129" fmla="*/ 6311902 h 6858002"/>
              <a:gd name="connsiteX130" fmla="*/ 6276736 w 6300250"/>
              <a:gd name="connsiteY130" fmla="*/ 6361114 h 6858002"/>
              <a:gd name="connsiteX131" fmla="*/ 6261619 w 6300250"/>
              <a:gd name="connsiteY131" fmla="*/ 6407152 h 6858002"/>
              <a:gd name="connsiteX132" fmla="*/ 6244823 w 6300250"/>
              <a:gd name="connsiteY132" fmla="*/ 6448427 h 6858002"/>
              <a:gd name="connsiteX133" fmla="*/ 6226348 w 6300250"/>
              <a:gd name="connsiteY133" fmla="*/ 6488114 h 6858002"/>
              <a:gd name="connsiteX134" fmla="*/ 6207872 w 6300250"/>
              <a:gd name="connsiteY134" fmla="*/ 6523039 h 6858002"/>
              <a:gd name="connsiteX135" fmla="*/ 6187717 w 6300250"/>
              <a:gd name="connsiteY135" fmla="*/ 6561139 h 6858002"/>
              <a:gd name="connsiteX136" fmla="*/ 6167562 w 6300250"/>
              <a:gd name="connsiteY136" fmla="*/ 6597652 h 6858002"/>
              <a:gd name="connsiteX137" fmla="*/ 6150766 w 6300250"/>
              <a:gd name="connsiteY137" fmla="*/ 6640514 h 6858002"/>
              <a:gd name="connsiteX138" fmla="*/ 6133970 w 6300250"/>
              <a:gd name="connsiteY138" fmla="*/ 6683377 h 6858002"/>
              <a:gd name="connsiteX139" fmla="*/ 6123892 w 6300250"/>
              <a:gd name="connsiteY139" fmla="*/ 6735764 h 6858002"/>
              <a:gd name="connsiteX140" fmla="*/ 6115495 w 6300250"/>
              <a:gd name="connsiteY140" fmla="*/ 6791327 h 6858002"/>
              <a:gd name="connsiteX141" fmla="*/ 6110455 w 6300250"/>
              <a:gd name="connsiteY141" fmla="*/ 6858002 h 6858002"/>
              <a:gd name="connsiteX142" fmla="*/ 3149600 w 6300250"/>
              <a:gd name="connsiteY142" fmla="*/ 6858002 h 6858002"/>
              <a:gd name="connsiteX143" fmla="*/ 2707087 w 6300250"/>
              <a:gd name="connsiteY143" fmla="*/ 6858002 h 6858002"/>
              <a:gd name="connsiteX144" fmla="*/ 0 w 6300250"/>
              <a:gd name="connsiteY144"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300250" h="6858002">
                <a:moveTo>
                  <a:pt x="0" y="0"/>
                </a:moveTo>
                <a:lnTo>
                  <a:pt x="3149600" y="0"/>
                </a:lnTo>
                <a:lnTo>
                  <a:pt x="3149600" y="2"/>
                </a:lnTo>
                <a:lnTo>
                  <a:pt x="6110455" y="2"/>
                </a:lnTo>
                <a:lnTo>
                  <a:pt x="6115495" y="66677"/>
                </a:lnTo>
                <a:lnTo>
                  <a:pt x="6123892" y="122239"/>
                </a:lnTo>
                <a:lnTo>
                  <a:pt x="6133970" y="174627"/>
                </a:lnTo>
                <a:lnTo>
                  <a:pt x="6150766" y="217489"/>
                </a:lnTo>
                <a:lnTo>
                  <a:pt x="6167562" y="260352"/>
                </a:lnTo>
                <a:lnTo>
                  <a:pt x="6187717" y="296864"/>
                </a:lnTo>
                <a:lnTo>
                  <a:pt x="6207872" y="334964"/>
                </a:lnTo>
                <a:lnTo>
                  <a:pt x="6226348" y="369889"/>
                </a:lnTo>
                <a:lnTo>
                  <a:pt x="6244823" y="409577"/>
                </a:lnTo>
                <a:lnTo>
                  <a:pt x="6261619" y="450852"/>
                </a:lnTo>
                <a:lnTo>
                  <a:pt x="6276736" y="496889"/>
                </a:lnTo>
                <a:lnTo>
                  <a:pt x="6288493" y="546102"/>
                </a:lnTo>
                <a:lnTo>
                  <a:pt x="6296891" y="606427"/>
                </a:lnTo>
                <a:lnTo>
                  <a:pt x="6300250" y="673102"/>
                </a:lnTo>
                <a:lnTo>
                  <a:pt x="6296891" y="744539"/>
                </a:lnTo>
                <a:lnTo>
                  <a:pt x="6288493" y="801689"/>
                </a:lnTo>
                <a:lnTo>
                  <a:pt x="6276736" y="854077"/>
                </a:lnTo>
                <a:lnTo>
                  <a:pt x="6261619" y="901702"/>
                </a:lnTo>
                <a:lnTo>
                  <a:pt x="6244823" y="942977"/>
                </a:lnTo>
                <a:lnTo>
                  <a:pt x="6224668" y="981077"/>
                </a:lnTo>
                <a:lnTo>
                  <a:pt x="6204513" y="1017589"/>
                </a:lnTo>
                <a:lnTo>
                  <a:pt x="6184358" y="1055689"/>
                </a:lnTo>
                <a:lnTo>
                  <a:pt x="6165882" y="1095377"/>
                </a:lnTo>
                <a:lnTo>
                  <a:pt x="6147406" y="1136652"/>
                </a:lnTo>
                <a:lnTo>
                  <a:pt x="6132291" y="1182689"/>
                </a:lnTo>
                <a:lnTo>
                  <a:pt x="6122213" y="1235077"/>
                </a:lnTo>
                <a:lnTo>
                  <a:pt x="6112135" y="1295402"/>
                </a:lnTo>
                <a:lnTo>
                  <a:pt x="6110455" y="1363664"/>
                </a:lnTo>
                <a:lnTo>
                  <a:pt x="6112135" y="1431927"/>
                </a:lnTo>
                <a:lnTo>
                  <a:pt x="6122213" y="1492252"/>
                </a:lnTo>
                <a:lnTo>
                  <a:pt x="6132291" y="1544639"/>
                </a:lnTo>
                <a:lnTo>
                  <a:pt x="6147406" y="1589089"/>
                </a:lnTo>
                <a:lnTo>
                  <a:pt x="6165882" y="1631952"/>
                </a:lnTo>
                <a:lnTo>
                  <a:pt x="6184358" y="1671639"/>
                </a:lnTo>
                <a:lnTo>
                  <a:pt x="6204513" y="1708152"/>
                </a:lnTo>
                <a:lnTo>
                  <a:pt x="6224668" y="1743077"/>
                </a:lnTo>
                <a:lnTo>
                  <a:pt x="6244823" y="1782764"/>
                </a:lnTo>
                <a:lnTo>
                  <a:pt x="6261619" y="1824039"/>
                </a:lnTo>
                <a:lnTo>
                  <a:pt x="6276736" y="1870077"/>
                </a:lnTo>
                <a:lnTo>
                  <a:pt x="6288493" y="1922464"/>
                </a:lnTo>
                <a:lnTo>
                  <a:pt x="6296891" y="1982789"/>
                </a:lnTo>
                <a:lnTo>
                  <a:pt x="6300250" y="2051052"/>
                </a:lnTo>
                <a:lnTo>
                  <a:pt x="6296891" y="2119314"/>
                </a:lnTo>
                <a:lnTo>
                  <a:pt x="6288493" y="2179639"/>
                </a:lnTo>
                <a:lnTo>
                  <a:pt x="6276736" y="2232027"/>
                </a:lnTo>
                <a:lnTo>
                  <a:pt x="6261619" y="2278064"/>
                </a:lnTo>
                <a:lnTo>
                  <a:pt x="6244823" y="2319339"/>
                </a:lnTo>
                <a:lnTo>
                  <a:pt x="6224668" y="2359027"/>
                </a:lnTo>
                <a:lnTo>
                  <a:pt x="6204513" y="2395539"/>
                </a:lnTo>
                <a:lnTo>
                  <a:pt x="6184358" y="2433639"/>
                </a:lnTo>
                <a:lnTo>
                  <a:pt x="6165882" y="2471739"/>
                </a:lnTo>
                <a:lnTo>
                  <a:pt x="6147406" y="2513014"/>
                </a:lnTo>
                <a:lnTo>
                  <a:pt x="6132291" y="2560639"/>
                </a:lnTo>
                <a:lnTo>
                  <a:pt x="6122213" y="2613027"/>
                </a:lnTo>
                <a:lnTo>
                  <a:pt x="6112135" y="2671764"/>
                </a:lnTo>
                <a:lnTo>
                  <a:pt x="6110455" y="2741614"/>
                </a:lnTo>
                <a:lnTo>
                  <a:pt x="6112135" y="2809877"/>
                </a:lnTo>
                <a:lnTo>
                  <a:pt x="6122213" y="2868614"/>
                </a:lnTo>
                <a:lnTo>
                  <a:pt x="6132291" y="2922589"/>
                </a:lnTo>
                <a:lnTo>
                  <a:pt x="6147406" y="2967039"/>
                </a:lnTo>
                <a:lnTo>
                  <a:pt x="6165882" y="3009902"/>
                </a:lnTo>
                <a:lnTo>
                  <a:pt x="6184358" y="3046414"/>
                </a:lnTo>
                <a:lnTo>
                  <a:pt x="6204513" y="3084514"/>
                </a:lnTo>
                <a:lnTo>
                  <a:pt x="6224668" y="3121027"/>
                </a:lnTo>
                <a:lnTo>
                  <a:pt x="6244823" y="3160714"/>
                </a:lnTo>
                <a:lnTo>
                  <a:pt x="6261619" y="3201989"/>
                </a:lnTo>
                <a:lnTo>
                  <a:pt x="6276736" y="3248027"/>
                </a:lnTo>
                <a:lnTo>
                  <a:pt x="6288493" y="3300414"/>
                </a:lnTo>
                <a:lnTo>
                  <a:pt x="6296891" y="3360739"/>
                </a:lnTo>
                <a:lnTo>
                  <a:pt x="6300250" y="3427414"/>
                </a:lnTo>
                <a:lnTo>
                  <a:pt x="6296891" y="3497264"/>
                </a:lnTo>
                <a:lnTo>
                  <a:pt x="6288493" y="3557589"/>
                </a:lnTo>
                <a:lnTo>
                  <a:pt x="6276736" y="3609977"/>
                </a:lnTo>
                <a:lnTo>
                  <a:pt x="6261619" y="3656014"/>
                </a:lnTo>
                <a:lnTo>
                  <a:pt x="6244823" y="3697289"/>
                </a:lnTo>
                <a:lnTo>
                  <a:pt x="6224668" y="3736977"/>
                </a:lnTo>
                <a:lnTo>
                  <a:pt x="6184358" y="3811589"/>
                </a:lnTo>
                <a:lnTo>
                  <a:pt x="6165882" y="3848102"/>
                </a:lnTo>
                <a:lnTo>
                  <a:pt x="6147406" y="3890964"/>
                </a:lnTo>
                <a:lnTo>
                  <a:pt x="6132291" y="3935414"/>
                </a:lnTo>
                <a:lnTo>
                  <a:pt x="6122213" y="3987802"/>
                </a:lnTo>
                <a:lnTo>
                  <a:pt x="6112135" y="4048127"/>
                </a:lnTo>
                <a:lnTo>
                  <a:pt x="6110455" y="4116389"/>
                </a:lnTo>
                <a:lnTo>
                  <a:pt x="6112135" y="4186239"/>
                </a:lnTo>
                <a:lnTo>
                  <a:pt x="6122213" y="4244977"/>
                </a:lnTo>
                <a:lnTo>
                  <a:pt x="6132291" y="4297364"/>
                </a:lnTo>
                <a:lnTo>
                  <a:pt x="6147406" y="4343402"/>
                </a:lnTo>
                <a:lnTo>
                  <a:pt x="6165882" y="4386264"/>
                </a:lnTo>
                <a:lnTo>
                  <a:pt x="6184358" y="4424364"/>
                </a:lnTo>
                <a:lnTo>
                  <a:pt x="6224668" y="4498977"/>
                </a:lnTo>
                <a:lnTo>
                  <a:pt x="6244823" y="4537077"/>
                </a:lnTo>
                <a:lnTo>
                  <a:pt x="6261619" y="4579939"/>
                </a:lnTo>
                <a:lnTo>
                  <a:pt x="6276736" y="4625977"/>
                </a:lnTo>
                <a:lnTo>
                  <a:pt x="6288493" y="4678364"/>
                </a:lnTo>
                <a:lnTo>
                  <a:pt x="6296891" y="4738689"/>
                </a:lnTo>
                <a:lnTo>
                  <a:pt x="6300250" y="4806952"/>
                </a:lnTo>
                <a:lnTo>
                  <a:pt x="6296891" y="4875214"/>
                </a:lnTo>
                <a:lnTo>
                  <a:pt x="6288493" y="4935539"/>
                </a:lnTo>
                <a:lnTo>
                  <a:pt x="6276736" y="4987927"/>
                </a:lnTo>
                <a:lnTo>
                  <a:pt x="6261619" y="5033964"/>
                </a:lnTo>
                <a:lnTo>
                  <a:pt x="6244823" y="5075239"/>
                </a:lnTo>
                <a:lnTo>
                  <a:pt x="6224668" y="5114927"/>
                </a:lnTo>
                <a:lnTo>
                  <a:pt x="6204513" y="5149852"/>
                </a:lnTo>
                <a:lnTo>
                  <a:pt x="6184358" y="5186364"/>
                </a:lnTo>
                <a:lnTo>
                  <a:pt x="6165882" y="5226052"/>
                </a:lnTo>
                <a:lnTo>
                  <a:pt x="6147406" y="5268914"/>
                </a:lnTo>
                <a:lnTo>
                  <a:pt x="6132291" y="5313364"/>
                </a:lnTo>
                <a:lnTo>
                  <a:pt x="6122213" y="5365752"/>
                </a:lnTo>
                <a:lnTo>
                  <a:pt x="6112135" y="5426077"/>
                </a:lnTo>
                <a:lnTo>
                  <a:pt x="6110455" y="5494339"/>
                </a:lnTo>
                <a:lnTo>
                  <a:pt x="6112135" y="5562602"/>
                </a:lnTo>
                <a:lnTo>
                  <a:pt x="6122213" y="5622927"/>
                </a:lnTo>
                <a:lnTo>
                  <a:pt x="6132291" y="5675314"/>
                </a:lnTo>
                <a:lnTo>
                  <a:pt x="6147406" y="5721352"/>
                </a:lnTo>
                <a:lnTo>
                  <a:pt x="6165882" y="5762627"/>
                </a:lnTo>
                <a:lnTo>
                  <a:pt x="6184358" y="5802314"/>
                </a:lnTo>
                <a:lnTo>
                  <a:pt x="6204513" y="5840414"/>
                </a:lnTo>
                <a:lnTo>
                  <a:pt x="6224668" y="5876927"/>
                </a:lnTo>
                <a:lnTo>
                  <a:pt x="6244823" y="5915027"/>
                </a:lnTo>
                <a:lnTo>
                  <a:pt x="6261619" y="5956302"/>
                </a:lnTo>
                <a:lnTo>
                  <a:pt x="6276736" y="6003927"/>
                </a:lnTo>
                <a:lnTo>
                  <a:pt x="6288493" y="6056314"/>
                </a:lnTo>
                <a:lnTo>
                  <a:pt x="6296891" y="6113464"/>
                </a:lnTo>
                <a:lnTo>
                  <a:pt x="6300250" y="6183314"/>
                </a:lnTo>
                <a:lnTo>
                  <a:pt x="6296891" y="6251577"/>
                </a:lnTo>
                <a:lnTo>
                  <a:pt x="6288493" y="6311902"/>
                </a:lnTo>
                <a:lnTo>
                  <a:pt x="6276736" y="6361114"/>
                </a:lnTo>
                <a:lnTo>
                  <a:pt x="6261619" y="6407152"/>
                </a:lnTo>
                <a:lnTo>
                  <a:pt x="6244823" y="6448427"/>
                </a:lnTo>
                <a:lnTo>
                  <a:pt x="6226348" y="6488114"/>
                </a:lnTo>
                <a:lnTo>
                  <a:pt x="6207872" y="6523039"/>
                </a:lnTo>
                <a:lnTo>
                  <a:pt x="6187717" y="6561139"/>
                </a:lnTo>
                <a:lnTo>
                  <a:pt x="6167562" y="6597652"/>
                </a:lnTo>
                <a:lnTo>
                  <a:pt x="6150766" y="6640514"/>
                </a:lnTo>
                <a:lnTo>
                  <a:pt x="6133970" y="6683377"/>
                </a:lnTo>
                <a:lnTo>
                  <a:pt x="6123892" y="6735764"/>
                </a:lnTo>
                <a:lnTo>
                  <a:pt x="6115495" y="6791327"/>
                </a:lnTo>
                <a:lnTo>
                  <a:pt x="6110455" y="6858002"/>
                </a:lnTo>
                <a:lnTo>
                  <a:pt x="3149600" y="6858002"/>
                </a:lnTo>
                <a:lnTo>
                  <a:pt x="2707087" y="6858002"/>
                </a:lnTo>
                <a:lnTo>
                  <a:pt x="0" y="6858002"/>
                </a:lnTo>
                <a:close/>
              </a:path>
            </a:pathLst>
          </a:custGeom>
          <a:solidFill>
            <a:schemeClr val="accent1"/>
          </a:solidFill>
          <a:ln w="0">
            <a:noFill/>
            <a:prstDash val="solid"/>
            <a:round/>
            <a:headEnd/>
            <a:tailEnd/>
          </a:ln>
        </p:spPr>
        <p:txBody>
          <a:bodyPr/>
          <a:lstStyle/>
          <a:p>
            <a:endParaRPr lang="ro-RO"/>
          </a:p>
        </p:txBody>
      </p:sp>
      <p:sp>
        <p:nvSpPr>
          <p:cNvPr id="2" name="Title 1">
            <a:extLst>
              <a:ext uri="{FF2B5EF4-FFF2-40B4-BE49-F238E27FC236}">
                <a16:creationId xmlns:a16="http://schemas.microsoft.com/office/drawing/2014/main" id="{9E62D14D-CABF-6E5F-887E-89D7614036C6}"/>
              </a:ext>
            </a:extLst>
          </p:cNvPr>
          <p:cNvSpPr>
            <a:spLocks noGrp="1"/>
          </p:cNvSpPr>
          <p:nvPr>
            <p:ph type="title"/>
          </p:nvPr>
        </p:nvSpPr>
        <p:spPr>
          <a:xfrm>
            <a:off x="931933" y="1162940"/>
            <a:ext cx="4515598" cy="4532120"/>
          </a:xfrm>
        </p:spPr>
        <p:txBody>
          <a:bodyPr anchor="ctr">
            <a:normAutofit/>
          </a:bodyPr>
          <a:lstStyle/>
          <a:p>
            <a:pPr algn="ctr"/>
            <a:r>
              <a:rPr lang="ro-RO" sz="4400" dirty="0">
                <a:solidFill>
                  <a:srgbClr val="2A1A00"/>
                </a:solidFill>
              </a:rPr>
              <a:t>CONCLUZII</a:t>
            </a:r>
          </a:p>
        </p:txBody>
      </p:sp>
      <p:sp>
        <p:nvSpPr>
          <p:cNvPr id="12" name="Rectangle 11">
            <a:extLst>
              <a:ext uri="{FF2B5EF4-FFF2-40B4-BE49-F238E27FC236}">
                <a16:creationId xmlns:a16="http://schemas.microsoft.com/office/drawing/2014/main" id="{E3B475C6-1445-41C7-9360-49FD7C1C1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o-RO"/>
          </a:p>
        </p:txBody>
      </p:sp>
      <p:sp>
        <p:nvSpPr>
          <p:cNvPr id="3" name="Content Placeholder 2">
            <a:extLst>
              <a:ext uri="{FF2B5EF4-FFF2-40B4-BE49-F238E27FC236}">
                <a16:creationId xmlns:a16="http://schemas.microsoft.com/office/drawing/2014/main" id="{820D1A78-14F4-772F-D7E9-136F955340A4}"/>
              </a:ext>
            </a:extLst>
          </p:cNvPr>
          <p:cNvSpPr>
            <a:spLocks noGrp="1"/>
          </p:cNvSpPr>
          <p:nvPr>
            <p:ph idx="1"/>
            <p:extLst>
              <p:ext uri="{E7BDC344-281C-4309-B0C6-D0EE65EED2A8}">
                <p202:designPr xmlns:p202="http://schemas.microsoft.com/office/powerpoint/2020/02/main">
                  <p202:designTagLst>
                    <p202:designTag name="ARCH:1:CLS" val="BulletedText"/>
                  </p202:designTagLst>
                </p202:designPr>
              </p:ext>
            </p:extLst>
          </p:nvPr>
        </p:nvSpPr>
        <p:spPr>
          <a:xfrm>
            <a:off x="6474941" y="172995"/>
            <a:ext cx="5535827" cy="6512010"/>
          </a:xfrm>
        </p:spPr>
        <p:txBody>
          <a:bodyPr anchor="ctr">
            <a:normAutofit fontScale="85000" lnSpcReduction="10000"/>
          </a:bodyPr>
          <a:lstStyle/>
          <a:p>
            <a:pPr marL="0" indent="0" algn="just">
              <a:buNone/>
            </a:pPr>
            <a:r>
              <a:rPr lang="ro-RO" sz="2300" dirty="0">
                <a:solidFill>
                  <a:schemeClr val="tx1"/>
                </a:solidFill>
              </a:rPr>
              <a:t>Cauza Severin împotriva României (20440/18), rămasă definitivă pe 17 martie 2025</a:t>
            </a:r>
            <a:r>
              <a:rPr lang="en-RO" sz="2300" dirty="0">
                <a:solidFill>
                  <a:schemeClr val="tx1"/>
                </a:solidFill>
              </a:rPr>
              <a:t>: </a:t>
            </a:r>
          </a:p>
          <a:p>
            <a:pPr algn="just">
              <a:buFont typeface="Wingdings" pitchFamily="2" charset="2"/>
              <a:buChar char="ü"/>
            </a:pPr>
            <a:r>
              <a:rPr lang="ro-RO" sz="2300" dirty="0">
                <a:solidFill>
                  <a:schemeClr val="tx1"/>
                </a:solidFill>
              </a:rPr>
              <a:t>decizia de a organiza o </a:t>
            </a:r>
            <a:r>
              <a:rPr lang="ro-RO" sz="2300" b="1" dirty="0">
                <a:solidFill>
                  <a:schemeClr val="tx1"/>
                </a:solidFill>
              </a:rPr>
              <a:t>videoconferință pentru a obține elemente de probă</a:t>
            </a:r>
            <a:r>
              <a:rPr lang="ro-RO" sz="2300" dirty="0">
                <a:solidFill>
                  <a:schemeClr val="tx1"/>
                </a:solidFill>
              </a:rPr>
              <a:t>, decizie care nu contravine Convenției, a urmărit, în speță, scopul legitim al unei bune administrări a justiției, iar </a:t>
            </a:r>
            <a:r>
              <a:rPr lang="ro-RO" sz="2300" b="1" dirty="0">
                <a:solidFill>
                  <a:schemeClr val="tx1"/>
                </a:solidFill>
              </a:rPr>
              <a:t>modul de derulare a fost compatibil cu cerințele de respectare a drepturilor apărării</a:t>
            </a:r>
            <a:r>
              <a:rPr lang="ro-RO" sz="2300" dirty="0">
                <a:solidFill>
                  <a:schemeClr val="tx1"/>
                </a:solidFill>
              </a:rPr>
              <a:t>, astfel cum sunt prevăzute de art. 6 din Convenție.</a:t>
            </a:r>
          </a:p>
          <a:p>
            <a:pPr marL="0" indent="0" algn="just">
              <a:buNone/>
            </a:pPr>
            <a:endParaRPr lang="en-GB" sz="2400" b="1" dirty="0">
              <a:solidFill>
                <a:schemeClr val="tx1"/>
              </a:solidFill>
            </a:endParaRPr>
          </a:p>
          <a:p>
            <a:pPr marL="0" indent="0" algn="just">
              <a:buNone/>
            </a:pPr>
            <a:r>
              <a:rPr lang="en-GB" sz="2400" b="1" dirty="0" err="1">
                <a:solidFill>
                  <a:schemeClr val="tx1"/>
                </a:solidFill>
              </a:rPr>
              <a:t>Videoconferința</a:t>
            </a:r>
            <a:r>
              <a:rPr lang="en-GB" sz="2400" b="1" dirty="0">
                <a:solidFill>
                  <a:schemeClr val="tx1"/>
                </a:solidFill>
              </a:rPr>
              <a:t> nu </a:t>
            </a:r>
            <a:r>
              <a:rPr lang="en-GB" sz="2400" b="1" dirty="0" err="1">
                <a:solidFill>
                  <a:schemeClr val="tx1"/>
                </a:solidFill>
              </a:rPr>
              <a:t>trebuie</a:t>
            </a:r>
            <a:r>
              <a:rPr lang="en-GB" sz="2400" b="1" dirty="0">
                <a:solidFill>
                  <a:schemeClr val="tx1"/>
                </a:solidFill>
              </a:rPr>
              <a:t> </a:t>
            </a:r>
            <a:r>
              <a:rPr lang="en-GB" sz="2400" b="1" dirty="0" err="1">
                <a:solidFill>
                  <a:schemeClr val="tx1"/>
                </a:solidFill>
              </a:rPr>
              <a:t>considerată</a:t>
            </a:r>
            <a:r>
              <a:rPr lang="en-GB" sz="2400" b="1" dirty="0">
                <a:solidFill>
                  <a:schemeClr val="tx1"/>
                </a:solidFill>
              </a:rPr>
              <a:t> o </a:t>
            </a:r>
            <a:r>
              <a:rPr lang="en-GB" sz="2400" b="1" dirty="0" err="1">
                <a:solidFill>
                  <a:schemeClr val="tx1"/>
                </a:solidFill>
              </a:rPr>
              <a:t>soluție</a:t>
            </a:r>
            <a:r>
              <a:rPr lang="en-GB" sz="2400" b="1" dirty="0">
                <a:solidFill>
                  <a:schemeClr val="tx1"/>
                </a:solidFill>
              </a:rPr>
              <a:t> </a:t>
            </a:r>
            <a:r>
              <a:rPr lang="en-GB" sz="2400" b="1" dirty="0" err="1">
                <a:solidFill>
                  <a:schemeClr val="tx1"/>
                </a:solidFill>
              </a:rPr>
              <a:t>universală</a:t>
            </a:r>
            <a:r>
              <a:rPr lang="en-GB" sz="2400" b="1" dirty="0">
                <a:solidFill>
                  <a:schemeClr val="tx1"/>
                </a:solidFill>
              </a:rPr>
              <a:t> </a:t>
            </a:r>
            <a:r>
              <a:rPr lang="en-GB" sz="2400" b="1" dirty="0" err="1">
                <a:solidFill>
                  <a:schemeClr val="tx1"/>
                </a:solidFill>
              </a:rPr>
              <a:t>și</a:t>
            </a:r>
            <a:r>
              <a:rPr lang="en-GB" sz="2400" b="1" dirty="0">
                <a:solidFill>
                  <a:schemeClr val="tx1"/>
                </a:solidFill>
              </a:rPr>
              <a:t> </a:t>
            </a:r>
            <a:r>
              <a:rPr lang="en-GB" sz="2400" b="1" dirty="0" err="1">
                <a:solidFill>
                  <a:schemeClr val="tx1"/>
                </a:solidFill>
              </a:rPr>
              <a:t>neutră</a:t>
            </a:r>
            <a:r>
              <a:rPr lang="en-GB" sz="2400" dirty="0">
                <a:solidFill>
                  <a:schemeClr val="tx1"/>
                </a:solidFill>
              </a:rPr>
              <a:t> </a:t>
            </a:r>
            <a:r>
              <a:rPr lang="en-GB" sz="2400" dirty="0" err="1">
                <a:solidFill>
                  <a:schemeClr val="tx1"/>
                </a:solidFill>
              </a:rPr>
              <a:t>pentru</a:t>
            </a:r>
            <a:r>
              <a:rPr lang="en-GB" sz="2400" dirty="0">
                <a:solidFill>
                  <a:schemeClr val="tx1"/>
                </a:solidFill>
              </a:rPr>
              <a:t> </a:t>
            </a:r>
            <a:r>
              <a:rPr lang="en-GB" sz="2400" dirty="0" err="1">
                <a:solidFill>
                  <a:schemeClr val="tx1"/>
                </a:solidFill>
              </a:rPr>
              <a:t>procesul</a:t>
            </a:r>
            <a:r>
              <a:rPr lang="en-GB" sz="2400" dirty="0">
                <a:solidFill>
                  <a:schemeClr val="tx1"/>
                </a:solidFill>
              </a:rPr>
              <a:t> penal. </a:t>
            </a:r>
            <a:r>
              <a:rPr lang="en-GB" sz="2400" dirty="0" err="1">
                <a:solidFill>
                  <a:schemeClr val="tx1"/>
                </a:solidFill>
              </a:rPr>
              <a:t>Ea</a:t>
            </a:r>
            <a:r>
              <a:rPr lang="en-GB" sz="2400" dirty="0">
                <a:solidFill>
                  <a:schemeClr val="tx1"/>
                </a:solidFill>
              </a:rPr>
              <a:t> </a:t>
            </a:r>
            <a:r>
              <a:rPr lang="en-GB" sz="2400" dirty="0" err="1">
                <a:solidFill>
                  <a:schemeClr val="tx1"/>
                </a:solidFill>
              </a:rPr>
              <a:t>poate</a:t>
            </a:r>
            <a:r>
              <a:rPr lang="en-GB" sz="2400" dirty="0">
                <a:solidFill>
                  <a:schemeClr val="tx1"/>
                </a:solidFill>
              </a:rPr>
              <a:t> </a:t>
            </a:r>
            <a:r>
              <a:rPr lang="en-GB" sz="2400" dirty="0" err="1">
                <a:solidFill>
                  <a:schemeClr val="tx1"/>
                </a:solidFill>
              </a:rPr>
              <a:t>avea</a:t>
            </a:r>
            <a:r>
              <a:rPr lang="en-GB" sz="2400" dirty="0">
                <a:solidFill>
                  <a:schemeClr val="tx1"/>
                </a:solidFill>
              </a:rPr>
              <a:t> un </a:t>
            </a:r>
            <a:r>
              <a:rPr lang="en-GB" sz="2400" dirty="0" err="1">
                <a:solidFill>
                  <a:schemeClr val="tx1"/>
                </a:solidFill>
              </a:rPr>
              <a:t>rol</a:t>
            </a:r>
            <a:r>
              <a:rPr lang="en-GB" sz="2400" dirty="0">
                <a:solidFill>
                  <a:schemeClr val="tx1"/>
                </a:solidFill>
              </a:rPr>
              <a:t> auxiliar — util </a:t>
            </a:r>
            <a:r>
              <a:rPr lang="en-GB" sz="2400" dirty="0" err="1">
                <a:solidFill>
                  <a:schemeClr val="tx1"/>
                </a:solidFill>
              </a:rPr>
              <a:t>în</a:t>
            </a:r>
            <a:r>
              <a:rPr lang="en-GB" sz="2400" dirty="0">
                <a:solidFill>
                  <a:schemeClr val="tx1"/>
                </a:solidFill>
              </a:rPr>
              <a:t> </a:t>
            </a:r>
            <a:r>
              <a:rPr lang="en-GB" sz="2400" dirty="0" err="1">
                <a:solidFill>
                  <a:schemeClr val="tx1"/>
                </a:solidFill>
              </a:rPr>
              <a:t>contexte</a:t>
            </a:r>
            <a:r>
              <a:rPr lang="en-GB" sz="2400" dirty="0">
                <a:solidFill>
                  <a:schemeClr val="tx1"/>
                </a:solidFill>
              </a:rPr>
              <a:t> </a:t>
            </a:r>
            <a:r>
              <a:rPr lang="en-GB" sz="2400" dirty="0" err="1">
                <a:solidFill>
                  <a:schemeClr val="tx1"/>
                </a:solidFill>
              </a:rPr>
              <a:t>excepționale</a:t>
            </a:r>
            <a:r>
              <a:rPr lang="en-GB" sz="2400" dirty="0">
                <a:solidFill>
                  <a:schemeClr val="tx1"/>
                </a:solidFill>
              </a:rPr>
              <a:t> — </a:t>
            </a:r>
            <a:r>
              <a:rPr lang="en-GB" sz="2400" dirty="0" err="1">
                <a:solidFill>
                  <a:schemeClr val="tx1"/>
                </a:solidFill>
              </a:rPr>
              <a:t>dar</a:t>
            </a:r>
            <a:r>
              <a:rPr lang="en-GB" sz="2400" dirty="0">
                <a:solidFill>
                  <a:schemeClr val="tx1"/>
                </a:solidFill>
              </a:rPr>
              <a:t> </a:t>
            </a:r>
            <a:r>
              <a:rPr lang="en-GB" sz="2400" b="1" dirty="0">
                <a:solidFill>
                  <a:schemeClr val="tx1"/>
                </a:solidFill>
              </a:rPr>
              <a:t>o </a:t>
            </a:r>
            <a:r>
              <a:rPr lang="en-GB" sz="2400" b="1" dirty="0" err="1">
                <a:solidFill>
                  <a:schemeClr val="tx1"/>
                </a:solidFill>
              </a:rPr>
              <a:t>implementare</a:t>
            </a:r>
            <a:r>
              <a:rPr lang="en-GB" sz="2400" b="1" dirty="0">
                <a:solidFill>
                  <a:schemeClr val="tx1"/>
                </a:solidFill>
              </a:rPr>
              <a:t> </a:t>
            </a:r>
            <a:r>
              <a:rPr lang="en-GB" sz="2400" b="1" dirty="0" err="1">
                <a:solidFill>
                  <a:schemeClr val="tx1"/>
                </a:solidFill>
              </a:rPr>
              <a:t>generalizată</a:t>
            </a:r>
            <a:r>
              <a:rPr lang="en-GB" sz="2400" dirty="0">
                <a:solidFill>
                  <a:schemeClr val="tx1"/>
                </a:solidFill>
              </a:rPr>
              <a:t> (</a:t>
            </a:r>
            <a:r>
              <a:rPr lang="en-GB" sz="2400" dirty="0" err="1">
                <a:solidFill>
                  <a:schemeClr val="tx1"/>
                </a:solidFill>
              </a:rPr>
              <a:t>adică</a:t>
            </a:r>
            <a:r>
              <a:rPr lang="en-GB" sz="2400" dirty="0">
                <a:solidFill>
                  <a:schemeClr val="tx1"/>
                </a:solidFill>
              </a:rPr>
              <a:t> </a:t>
            </a:r>
            <a:r>
              <a:rPr lang="en-GB" sz="2400" dirty="0" err="1">
                <a:solidFill>
                  <a:schemeClr val="tx1"/>
                </a:solidFill>
              </a:rPr>
              <a:t>pentru</a:t>
            </a:r>
            <a:r>
              <a:rPr lang="en-GB" sz="2400" dirty="0">
                <a:solidFill>
                  <a:schemeClr val="tx1"/>
                </a:solidFill>
              </a:rPr>
              <a:t> </a:t>
            </a:r>
            <a:r>
              <a:rPr lang="en-GB" sz="2400" dirty="0" err="1">
                <a:solidFill>
                  <a:schemeClr val="tx1"/>
                </a:solidFill>
              </a:rPr>
              <a:t>toate</a:t>
            </a:r>
            <a:r>
              <a:rPr lang="en-GB" sz="2400" dirty="0">
                <a:solidFill>
                  <a:schemeClr val="tx1"/>
                </a:solidFill>
              </a:rPr>
              <a:t> </a:t>
            </a:r>
            <a:r>
              <a:rPr lang="en-GB" sz="2400" dirty="0" err="1">
                <a:solidFill>
                  <a:schemeClr val="tx1"/>
                </a:solidFill>
              </a:rPr>
              <a:t>etapele</a:t>
            </a:r>
            <a:r>
              <a:rPr lang="en-GB" sz="2400" dirty="0">
                <a:solidFill>
                  <a:schemeClr val="tx1"/>
                </a:solidFill>
              </a:rPr>
              <a:t> </a:t>
            </a:r>
            <a:r>
              <a:rPr lang="en-GB" sz="2400" dirty="0" err="1">
                <a:solidFill>
                  <a:schemeClr val="tx1"/>
                </a:solidFill>
              </a:rPr>
              <a:t>și</a:t>
            </a:r>
            <a:r>
              <a:rPr lang="en-GB" sz="2400" dirty="0">
                <a:solidFill>
                  <a:schemeClr val="tx1"/>
                </a:solidFill>
              </a:rPr>
              <a:t> </a:t>
            </a:r>
            <a:r>
              <a:rPr lang="en-GB" sz="2400" dirty="0" err="1">
                <a:solidFill>
                  <a:schemeClr val="tx1"/>
                </a:solidFill>
              </a:rPr>
              <a:t>toate</a:t>
            </a:r>
            <a:r>
              <a:rPr lang="en-GB" sz="2400" dirty="0">
                <a:solidFill>
                  <a:schemeClr val="tx1"/>
                </a:solidFill>
              </a:rPr>
              <a:t> </a:t>
            </a:r>
            <a:r>
              <a:rPr lang="en-GB" sz="2400" dirty="0" err="1">
                <a:solidFill>
                  <a:schemeClr val="tx1"/>
                </a:solidFill>
              </a:rPr>
              <a:t>cauzele</a:t>
            </a:r>
            <a:r>
              <a:rPr lang="en-GB" sz="2400" dirty="0">
                <a:solidFill>
                  <a:schemeClr val="tx1"/>
                </a:solidFill>
              </a:rPr>
              <a:t>) </a:t>
            </a:r>
            <a:r>
              <a:rPr lang="en-GB" sz="2400" dirty="0" err="1">
                <a:solidFill>
                  <a:schemeClr val="tx1"/>
                </a:solidFill>
              </a:rPr>
              <a:t>ridică</a:t>
            </a:r>
            <a:r>
              <a:rPr lang="en-GB" sz="2400" dirty="0">
                <a:solidFill>
                  <a:schemeClr val="tx1"/>
                </a:solidFill>
              </a:rPr>
              <a:t> </a:t>
            </a:r>
            <a:r>
              <a:rPr lang="en-GB" sz="2400" b="1" dirty="0" err="1">
                <a:solidFill>
                  <a:schemeClr val="tx1"/>
                </a:solidFill>
              </a:rPr>
              <a:t>riscuri</a:t>
            </a:r>
            <a:r>
              <a:rPr lang="en-GB" sz="2400" b="1" dirty="0">
                <a:solidFill>
                  <a:schemeClr val="tx1"/>
                </a:solidFill>
              </a:rPr>
              <a:t> </a:t>
            </a:r>
            <a:r>
              <a:rPr lang="en-GB" sz="2400" b="1" dirty="0" err="1">
                <a:solidFill>
                  <a:schemeClr val="tx1"/>
                </a:solidFill>
              </a:rPr>
              <a:t>semnificative</a:t>
            </a:r>
            <a:r>
              <a:rPr lang="en-GB" sz="2400" dirty="0">
                <a:solidFill>
                  <a:schemeClr val="tx1"/>
                </a:solidFill>
              </a:rPr>
              <a:t> </a:t>
            </a:r>
            <a:r>
              <a:rPr lang="en-GB" sz="2400" dirty="0" err="1">
                <a:solidFill>
                  <a:schemeClr val="tx1"/>
                </a:solidFill>
              </a:rPr>
              <a:t>pentru</a:t>
            </a:r>
            <a:r>
              <a:rPr lang="en-GB" sz="2400" dirty="0">
                <a:solidFill>
                  <a:schemeClr val="tx1"/>
                </a:solidFill>
              </a:rPr>
              <a:t> </a:t>
            </a:r>
            <a:r>
              <a:rPr lang="en-GB" sz="2400" dirty="0" err="1">
                <a:solidFill>
                  <a:schemeClr val="tx1"/>
                </a:solidFill>
              </a:rPr>
              <a:t>drepturile</a:t>
            </a:r>
            <a:r>
              <a:rPr lang="en-GB" sz="2400" dirty="0">
                <a:solidFill>
                  <a:schemeClr val="tx1"/>
                </a:solidFill>
              </a:rPr>
              <a:t> </a:t>
            </a:r>
            <a:r>
              <a:rPr lang="en-GB" sz="2400" dirty="0" err="1">
                <a:solidFill>
                  <a:schemeClr val="tx1"/>
                </a:solidFill>
              </a:rPr>
              <a:t>fundamentale</a:t>
            </a:r>
            <a:r>
              <a:rPr lang="en-GB" sz="2400" dirty="0">
                <a:solidFill>
                  <a:schemeClr val="tx1"/>
                </a:solidFill>
              </a:rPr>
              <a:t> ale </a:t>
            </a:r>
            <a:r>
              <a:rPr lang="en-GB" sz="2400" dirty="0" err="1">
                <a:solidFill>
                  <a:schemeClr val="tx1"/>
                </a:solidFill>
              </a:rPr>
              <a:t>inculpatului</a:t>
            </a:r>
            <a:r>
              <a:rPr lang="en-GB" sz="2400" dirty="0">
                <a:solidFill>
                  <a:schemeClr val="tx1"/>
                </a:solidFill>
              </a:rPr>
              <a:t>: </a:t>
            </a:r>
            <a:r>
              <a:rPr lang="en-GB" sz="2400" dirty="0" err="1">
                <a:solidFill>
                  <a:schemeClr val="tx1"/>
                </a:solidFill>
              </a:rPr>
              <a:t>dreptul</a:t>
            </a:r>
            <a:r>
              <a:rPr lang="en-GB" sz="2400" dirty="0">
                <a:solidFill>
                  <a:schemeClr val="tx1"/>
                </a:solidFill>
              </a:rPr>
              <a:t> la </a:t>
            </a:r>
            <a:r>
              <a:rPr lang="en-GB" sz="2400" dirty="0" err="1">
                <a:solidFill>
                  <a:schemeClr val="tx1"/>
                </a:solidFill>
              </a:rPr>
              <a:t>apărare</a:t>
            </a:r>
            <a:r>
              <a:rPr lang="en-GB" sz="2400" dirty="0">
                <a:solidFill>
                  <a:schemeClr val="tx1"/>
                </a:solidFill>
              </a:rPr>
              <a:t>, la </a:t>
            </a:r>
            <a:r>
              <a:rPr lang="en-GB" sz="2400" dirty="0" err="1">
                <a:solidFill>
                  <a:schemeClr val="tx1"/>
                </a:solidFill>
              </a:rPr>
              <a:t>nemijlocire</a:t>
            </a:r>
            <a:r>
              <a:rPr lang="en-GB" sz="2400" dirty="0">
                <a:solidFill>
                  <a:schemeClr val="tx1"/>
                </a:solidFill>
              </a:rPr>
              <a:t>, la un </a:t>
            </a:r>
            <a:r>
              <a:rPr lang="en-GB" sz="2400" dirty="0" err="1">
                <a:solidFill>
                  <a:schemeClr val="tx1"/>
                </a:solidFill>
              </a:rPr>
              <a:t>proces</a:t>
            </a:r>
            <a:r>
              <a:rPr lang="en-GB" sz="2400" dirty="0">
                <a:solidFill>
                  <a:schemeClr val="tx1"/>
                </a:solidFill>
              </a:rPr>
              <a:t> </a:t>
            </a:r>
            <a:r>
              <a:rPr lang="en-GB" sz="2400" dirty="0" err="1">
                <a:solidFill>
                  <a:schemeClr val="tx1"/>
                </a:solidFill>
              </a:rPr>
              <a:t>echitabil</a:t>
            </a:r>
            <a:r>
              <a:rPr lang="en-GB" sz="2400" dirty="0">
                <a:solidFill>
                  <a:schemeClr val="tx1"/>
                </a:solidFill>
              </a:rPr>
              <a:t> </a:t>
            </a:r>
            <a:r>
              <a:rPr lang="en-GB" sz="2400" dirty="0" err="1">
                <a:solidFill>
                  <a:schemeClr val="tx1"/>
                </a:solidFill>
              </a:rPr>
              <a:t>și</a:t>
            </a:r>
            <a:r>
              <a:rPr lang="en-GB" sz="2400" dirty="0">
                <a:solidFill>
                  <a:schemeClr val="tx1"/>
                </a:solidFill>
              </a:rPr>
              <a:t> la </a:t>
            </a:r>
            <a:r>
              <a:rPr lang="en-GB" sz="2400" dirty="0" err="1">
                <a:solidFill>
                  <a:schemeClr val="tx1"/>
                </a:solidFill>
              </a:rPr>
              <a:t>publicitate</a:t>
            </a:r>
            <a:r>
              <a:rPr lang="en-GB" sz="2400" dirty="0">
                <a:solidFill>
                  <a:schemeClr val="tx1"/>
                </a:solidFill>
              </a:rPr>
              <a:t>.</a:t>
            </a:r>
            <a:endParaRPr lang="ro-RO" sz="2300" dirty="0">
              <a:solidFill>
                <a:schemeClr val="tx1"/>
              </a:solidFill>
            </a:endParaRPr>
          </a:p>
        </p:txBody>
      </p:sp>
    </p:spTree>
    <p:extLst>
      <p:ext uri="{BB962C8B-B14F-4D97-AF65-F5344CB8AC3E}">
        <p14:creationId xmlns:p14="http://schemas.microsoft.com/office/powerpoint/2010/main" val="3431760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4B88A52-38D7-402E-88C3-0EF4C32653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6">
            <a:extLst>
              <a:ext uri="{FF2B5EF4-FFF2-40B4-BE49-F238E27FC236}">
                <a16:creationId xmlns:a16="http://schemas.microsoft.com/office/drawing/2014/main" id="{48CE09DE-7896-4508-B9CD-2E473C097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bg1">
              <a:lumMod val="65000"/>
            </a:schemeClr>
          </a:solidFill>
          <a:ln w="0">
            <a:noFill/>
            <a:prstDash val="solid"/>
            <a:round/>
            <a:headEnd/>
            <a:tailEnd/>
          </a:ln>
        </p:spPr>
        <p:txBody>
          <a:bodyPr/>
          <a:lstStyle/>
          <a:p>
            <a:endParaRPr lang="en-RO"/>
          </a:p>
        </p:txBody>
      </p:sp>
      <p:sp>
        <p:nvSpPr>
          <p:cNvPr id="18" name="Rectangle 17">
            <a:extLst>
              <a:ext uri="{FF2B5EF4-FFF2-40B4-BE49-F238E27FC236}">
                <a16:creationId xmlns:a16="http://schemas.microsoft.com/office/drawing/2014/main" id="{6953771A-800E-41A8-965C-D99DB95E98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RO"/>
          </a:p>
        </p:txBody>
      </p:sp>
      <p:graphicFrame>
        <p:nvGraphicFramePr>
          <p:cNvPr id="19" name="Content Placeholder 4">
            <a:extLst>
              <a:ext uri="{FF2B5EF4-FFF2-40B4-BE49-F238E27FC236}">
                <a16:creationId xmlns:a16="http://schemas.microsoft.com/office/drawing/2014/main" id="{ACD5F186-E525-A793-1680-932E6907910C}"/>
              </a:ext>
            </a:extLst>
          </p:cNvPr>
          <p:cNvGraphicFramePr>
            <a:graphicFrameLocks noGrp="1"/>
          </p:cNvGraphicFramePr>
          <p:nvPr>
            <p:ph idx="1"/>
            <p:extLst>
              <p:ext uri="{D42A27DB-BD31-4B8C-83A1-F6EECF244321}">
                <p14:modId xmlns:p14="http://schemas.microsoft.com/office/powerpoint/2010/main" val="240611944"/>
              </p:ext>
              <p:ext uri="{E7BDC344-281C-4309-B0C6-D0EE65EED2A8}">
                <p202:designPr xmlns:p202="http://schemas.microsoft.com/office/powerpoint/2020/02/main">
                  <p202:designTagLst>
                    <p202:designTag name="ARCH:1:CLS" val="StackedSequentialRowTable"/>
                  </p202:designTagLst>
                </p202:designPr>
              </p:ext>
            </p:extLst>
          </p:nvPr>
        </p:nvGraphicFramePr>
        <p:xfrm>
          <a:off x="1995072" y="1025611"/>
          <a:ext cx="8424631" cy="4686419"/>
        </p:xfrm>
        <a:graphic>
          <a:graphicData uri="http://schemas.openxmlformats.org/drawingml/2006/table">
            <a:tbl>
              <a:tblPr bandRow="1">
                <a:noFill/>
                <a:tableStyleId>{5C22544A-7EE6-4342-B048-85BDC9FD1C3A}</a:tableStyleId>
              </a:tblPr>
              <a:tblGrid>
                <a:gridCol w="2007441">
                  <a:extLst>
                    <a:ext uri="{9D8B030D-6E8A-4147-A177-3AD203B41FA5}">
                      <a16:colId xmlns:a16="http://schemas.microsoft.com/office/drawing/2014/main" val="3527510382"/>
                    </a:ext>
                  </a:extLst>
                </a:gridCol>
                <a:gridCol w="6417190">
                  <a:extLst>
                    <a:ext uri="{9D8B030D-6E8A-4147-A177-3AD203B41FA5}">
                      <a16:colId xmlns:a16="http://schemas.microsoft.com/office/drawing/2014/main" val="3644596488"/>
                    </a:ext>
                  </a:extLst>
                </a:gridCol>
              </a:tblGrid>
              <a:tr h="1637158">
                <a:tc>
                  <a:txBody>
                    <a:bodyPr/>
                    <a:lstStyle/>
                    <a:p>
                      <a:pPr>
                        <a:buNone/>
                      </a:pPr>
                      <a:r>
                        <a:rPr lang="en-RO" sz="2700" b="1" cap="none" spc="0" dirty="0">
                          <a:solidFill>
                            <a:schemeClr val="accent1"/>
                          </a:solidFill>
                        </a:rPr>
                        <a:t>01</a:t>
                      </a:r>
                    </a:p>
                  </a:txBody>
                  <a:tcPr marL="115500" marR="115500" marT="115500" marB="115500" anchor="ctr">
                    <a:lnL w="12700" cmpd="sng">
                      <a:noFill/>
                      <a:prstDash val="solid"/>
                    </a:lnL>
                    <a:lnR w="12700" cmpd="sng">
                      <a:noFill/>
                      <a:prstDash val="solid"/>
                    </a:lnR>
                    <a:lnT w="6350" cap="flat" cmpd="sng" algn="ctr">
                      <a:noFill/>
                      <a:prstDash val="solid"/>
                    </a:lnT>
                    <a:lnB w="6350" cap="flat" cmpd="sng" algn="ctr">
                      <a:solidFill>
                        <a:schemeClr val="tx1"/>
                      </a:solidFill>
                      <a:prstDash val="solid"/>
                    </a:lnB>
                    <a:noFill/>
                  </a:tcPr>
                </a:tc>
                <a:tc>
                  <a:txBody>
                    <a:bodyPr/>
                    <a:lstStyle/>
                    <a:p>
                      <a:pPr algn="just">
                        <a:buNone/>
                      </a:pPr>
                      <a:r>
                        <a:rPr lang="ro-RO" sz="1800" b="1" kern="1200" dirty="0">
                          <a:solidFill>
                            <a:schemeClr val="dk1"/>
                          </a:solidFill>
                          <a:effectLst/>
                          <a:latin typeface="+mn-lt"/>
                          <a:ea typeface="+mn-ea"/>
                          <a:cs typeface="+mn-cs"/>
                        </a:rPr>
                        <a:t>DE LA BANCA PLEDOARIEI LA ECRANUL DIGITAL: cum se reinventează arta convingerii în spațiul virtual?</a:t>
                      </a:r>
                      <a:r>
                        <a:rPr lang="en-RO" sz="1800" dirty="0">
                          <a:effectLst/>
                        </a:rPr>
                        <a:t> </a:t>
                      </a:r>
                      <a:endParaRPr lang="en-GB" sz="1800" b="0" cap="none" spc="0" dirty="0">
                        <a:solidFill>
                          <a:schemeClr val="tx1"/>
                        </a:solidFill>
                      </a:endParaRPr>
                    </a:p>
                  </a:txBody>
                  <a:tcPr marL="115500" marR="115500" marT="115500" marB="115500" anchor="ctr">
                    <a:lnL w="12700" cmpd="sng">
                      <a:noFill/>
                      <a:prstDash val="solid"/>
                    </a:lnL>
                    <a:lnR w="12700" cmpd="sng">
                      <a:noFill/>
                      <a:prstDash val="solid"/>
                    </a:lnR>
                    <a:lnT w="6350" cap="flat" cmpd="sng" algn="ctr">
                      <a:noFill/>
                      <a:prstDash val="solid"/>
                    </a:lnT>
                    <a:lnB w="6350" cap="flat" cmpd="sng" algn="ctr">
                      <a:solidFill>
                        <a:schemeClr val="tx1"/>
                      </a:solidFill>
                      <a:prstDash val="solid"/>
                    </a:lnB>
                    <a:noFill/>
                  </a:tcPr>
                </a:tc>
                <a:extLst>
                  <a:ext uri="{0D108BD9-81ED-4DB2-BD59-A6C34878D82A}">
                    <a16:rowId xmlns:a16="http://schemas.microsoft.com/office/drawing/2014/main" val="2254013302"/>
                  </a:ext>
                </a:extLst>
              </a:tr>
              <a:tr h="1637158">
                <a:tc>
                  <a:txBody>
                    <a:bodyPr/>
                    <a:lstStyle/>
                    <a:p>
                      <a:pPr>
                        <a:buNone/>
                      </a:pPr>
                      <a:r>
                        <a:rPr lang="en-RO" sz="2700" b="1" cap="none" spc="0" dirty="0">
                          <a:solidFill>
                            <a:schemeClr val="accent1"/>
                          </a:solidFill>
                        </a:rPr>
                        <a:t>02</a:t>
                      </a:r>
                    </a:p>
                  </a:txBody>
                  <a:tcPr marL="115500" marR="115500" marT="115500" marB="115500"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lnB>
                    <a:noFill/>
                  </a:tcPr>
                </a:tc>
                <a:tc>
                  <a:txBody>
                    <a:bodyPr/>
                    <a:lstStyle/>
                    <a:p>
                      <a:pPr algn="just">
                        <a:buNone/>
                      </a:pPr>
                      <a:r>
                        <a:rPr lang="en-GB" sz="1800" b="1" dirty="0"/>
                        <a:t>TRANSFORMAREA DIGITALĂ ÎN PROCEDURA PENALĂ: cum </a:t>
                      </a:r>
                      <a:r>
                        <a:rPr lang="en-GB" sz="1800" b="1" dirty="0" err="1"/>
                        <a:t>protejăm</a:t>
                      </a:r>
                      <a:r>
                        <a:rPr lang="en-GB" sz="1800" b="1" dirty="0"/>
                        <a:t> </a:t>
                      </a:r>
                      <a:r>
                        <a:rPr lang="en-GB" sz="1800" b="1" dirty="0" err="1"/>
                        <a:t>garanțiile</a:t>
                      </a:r>
                      <a:r>
                        <a:rPr lang="en-GB" sz="1800" b="1" dirty="0"/>
                        <a:t> </a:t>
                      </a:r>
                      <a:r>
                        <a:rPr lang="en-GB" sz="1800" b="1" dirty="0" err="1"/>
                        <a:t>procesuale</a:t>
                      </a:r>
                      <a:r>
                        <a:rPr lang="en-GB" sz="1800" b="1" dirty="0"/>
                        <a:t>?</a:t>
                      </a:r>
                      <a:endParaRPr lang="en-GB" sz="1800" b="1" cap="none" spc="0" dirty="0">
                        <a:solidFill>
                          <a:schemeClr val="tx1"/>
                        </a:solidFill>
                      </a:endParaRPr>
                    </a:p>
                  </a:txBody>
                  <a:tcPr marL="115500" marR="115500" marT="115500" marB="115500"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lnB>
                    <a:noFill/>
                  </a:tcPr>
                </a:tc>
                <a:extLst>
                  <a:ext uri="{0D108BD9-81ED-4DB2-BD59-A6C34878D82A}">
                    <a16:rowId xmlns:a16="http://schemas.microsoft.com/office/drawing/2014/main" val="3255922053"/>
                  </a:ext>
                </a:extLst>
              </a:tr>
              <a:tr h="1412103">
                <a:tc>
                  <a:txBody>
                    <a:bodyPr/>
                    <a:lstStyle/>
                    <a:p>
                      <a:pPr>
                        <a:buNone/>
                      </a:pPr>
                      <a:r>
                        <a:rPr lang="en-RO" sz="2700" b="1" cap="none" spc="0" dirty="0">
                          <a:solidFill>
                            <a:schemeClr val="accent1"/>
                          </a:solidFill>
                        </a:rPr>
                        <a:t>03</a:t>
                      </a:r>
                    </a:p>
                  </a:txBody>
                  <a:tcPr marL="115500" marR="115500" marT="115500" marB="115500"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noFill/>
                      <a:prstDash val="solid"/>
                    </a:lnB>
                    <a:noFill/>
                  </a:tcPr>
                </a:tc>
                <a:tc>
                  <a:txBody>
                    <a:bodyPr/>
                    <a:lstStyle/>
                    <a:p>
                      <a:pPr algn="just">
                        <a:buNone/>
                      </a:pPr>
                      <a:r>
                        <a:rPr lang="en-GB" sz="1800" b="1" cap="none" spc="0" dirty="0">
                          <a:solidFill>
                            <a:schemeClr val="tx1"/>
                          </a:solidFill>
                        </a:rPr>
                        <a:t>CONCLUZII</a:t>
                      </a:r>
                    </a:p>
                  </a:txBody>
                  <a:tcPr marL="115500" marR="115500" marT="115500" marB="115500"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noFill/>
                      <a:prstDash val="solid"/>
                    </a:lnB>
                    <a:noFill/>
                  </a:tcPr>
                </a:tc>
                <a:extLst>
                  <a:ext uri="{0D108BD9-81ED-4DB2-BD59-A6C34878D82A}">
                    <a16:rowId xmlns:a16="http://schemas.microsoft.com/office/drawing/2014/main" val="2224895115"/>
                  </a:ext>
                </a:extLst>
              </a:tr>
            </a:tbl>
          </a:graphicData>
        </a:graphic>
      </p:graphicFrame>
    </p:spTree>
    <p:extLst>
      <p:ext uri="{BB962C8B-B14F-4D97-AF65-F5344CB8AC3E}">
        <p14:creationId xmlns:p14="http://schemas.microsoft.com/office/powerpoint/2010/main" val="3908175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F0F283-C8B6-4598-89C9-C404C98A5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473B0C0-761B-443F-97A0-9D6E01FBB7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2"/>
            <a:ext cx="6300250" cy="6858002"/>
          </a:xfrm>
          <a:custGeom>
            <a:avLst/>
            <a:gdLst>
              <a:gd name="connsiteX0" fmla="*/ 0 w 6300250"/>
              <a:gd name="connsiteY0" fmla="*/ 0 h 6858002"/>
              <a:gd name="connsiteX1" fmla="*/ 3149600 w 6300250"/>
              <a:gd name="connsiteY1" fmla="*/ 0 h 6858002"/>
              <a:gd name="connsiteX2" fmla="*/ 3149600 w 6300250"/>
              <a:gd name="connsiteY2" fmla="*/ 2 h 6858002"/>
              <a:gd name="connsiteX3" fmla="*/ 6110455 w 6300250"/>
              <a:gd name="connsiteY3" fmla="*/ 2 h 6858002"/>
              <a:gd name="connsiteX4" fmla="*/ 6115495 w 6300250"/>
              <a:gd name="connsiteY4" fmla="*/ 66677 h 6858002"/>
              <a:gd name="connsiteX5" fmla="*/ 6123892 w 6300250"/>
              <a:gd name="connsiteY5" fmla="*/ 122239 h 6858002"/>
              <a:gd name="connsiteX6" fmla="*/ 6133970 w 6300250"/>
              <a:gd name="connsiteY6" fmla="*/ 174627 h 6858002"/>
              <a:gd name="connsiteX7" fmla="*/ 6150766 w 6300250"/>
              <a:gd name="connsiteY7" fmla="*/ 217489 h 6858002"/>
              <a:gd name="connsiteX8" fmla="*/ 6167562 w 6300250"/>
              <a:gd name="connsiteY8" fmla="*/ 260352 h 6858002"/>
              <a:gd name="connsiteX9" fmla="*/ 6187717 w 6300250"/>
              <a:gd name="connsiteY9" fmla="*/ 296864 h 6858002"/>
              <a:gd name="connsiteX10" fmla="*/ 6207872 w 6300250"/>
              <a:gd name="connsiteY10" fmla="*/ 334964 h 6858002"/>
              <a:gd name="connsiteX11" fmla="*/ 6226348 w 6300250"/>
              <a:gd name="connsiteY11" fmla="*/ 369889 h 6858002"/>
              <a:gd name="connsiteX12" fmla="*/ 6244823 w 6300250"/>
              <a:gd name="connsiteY12" fmla="*/ 409577 h 6858002"/>
              <a:gd name="connsiteX13" fmla="*/ 6261619 w 6300250"/>
              <a:gd name="connsiteY13" fmla="*/ 450852 h 6858002"/>
              <a:gd name="connsiteX14" fmla="*/ 6276736 w 6300250"/>
              <a:gd name="connsiteY14" fmla="*/ 496889 h 6858002"/>
              <a:gd name="connsiteX15" fmla="*/ 6288493 w 6300250"/>
              <a:gd name="connsiteY15" fmla="*/ 546102 h 6858002"/>
              <a:gd name="connsiteX16" fmla="*/ 6296891 w 6300250"/>
              <a:gd name="connsiteY16" fmla="*/ 606427 h 6858002"/>
              <a:gd name="connsiteX17" fmla="*/ 6300250 w 6300250"/>
              <a:gd name="connsiteY17" fmla="*/ 673102 h 6858002"/>
              <a:gd name="connsiteX18" fmla="*/ 6296891 w 6300250"/>
              <a:gd name="connsiteY18" fmla="*/ 744539 h 6858002"/>
              <a:gd name="connsiteX19" fmla="*/ 6288493 w 6300250"/>
              <a:gd name="connsiteY19" fmla="*/ 801689 h 6858002"/>
              <a:gd name="connsiteX20" fmla="*/ 6276736 w 6300250"/>
              <a:gd name="connsiteY20" fmla="*/ 854077 h 6858002"/>
              <a:gd name="connsiteX21" fmla="*/ 6261619 w 6300250"/>
              <a:gd name="connsiteY21" fmla="*/ 901702 h 6858002"/>
              <a:gd name="connsiteX22" fmla="*/ 6244823 w 6300250"/>
              <a:gd name="connsiteY22" fmla="*/ 942977 h 6858002"/>
              <a:gd name="connsiteX23" fmla="*/ 6224668 w 6300250"/>
              <a:gd name="connsiteY23" fmla="*/ 981077 h 6858002"/>
              <a:gd name="connsiteX24" fmla="*/ 6204513 w 6300250"/>
              <a:gd name="connsiteY24" fmla="*/ 1017589 h 6858002"/>
              <a:gd name="connsiteX25" fmla="*/ 6184358 w 6300250"/>
              <a:gd name="connsiteY25" fmla="*/ 1055689 h 6858002"/>
              <a:gd name="connsiteX26" fmla="*/ 6165882 w 6300250"/>
              <a:gd name="connsiteY26" fmla="*/ 1095377 h 6858002"/>
              <a:gd name="connsiteX27" fmla="*/ 6147406 w 6300250"/>
              <a:gd name="connsiteY27" fmla="*/ 1136652 h 6858002"/>
              <a:gd name="connsiteX28" fmla="*/ 6132291 w 6300250"/>
              <a:gd name="connsiteY28" fmla="*/ 1182689 h 6858002"/>
              <a:gd name="connsiteX29" fmla="*/ 6122213 w 6300250"/>
              <a:gd name="connsiteY29" fmla="*/ 1235077 h 6858002"/>
              <a:gd name="connsiteX30" fmla="*/ 6112135 w 6300250"/>
              <a:gd name="connsiteY30" fmla="*/ 1295402 h 6858002"/>
              <a:gd name="connsiteX31" fmla="*/ 6110455 w 6300250"/>
              <a:gd name="connsiteY31" fmla="*/ 1363664 h 6858002"/>
              <a:gd name="connsiteX32" fmla="*/ 6112135 w 6300250"/>
              <a:gd name="connsiteY32" fmla="*/ 1431927 h 6858002"/>
              <a:gd name="connsiteX33" fmla="*/ 6122213 w 6300250"/>
              <a:gd name="connsiteY33" fmla="*/ 1492252 h 6858002"/>
              <a:gd name="connsiteX34" fmla="*/ 6132291 w 6300250"/>
              <a:gd name="connsiteY34" fmla="*/ 1544639 h 6858002"/>
              <a:gd name="connsiteX35" fmla="*/ 6147406 w 6300250"/>
              <a:gd name="connsiteY35" fmla="*/ 1589089 h 6858002"/>
              <a:gd name="connsiteX36" fmla="*/ 6165882 w 6300250"/>
              <a:gd name="connsiteY36" fmla="*/ 1631952 h 6858002"/>
              <a:gd name="connsiteX37" fmla="*/ 6184358 w 6300250"/>
              <a:gd name="connsiteY37" fmla="*/ 1671639 h 6858002"/>
              <a:gd name="connsiteX38" fmla="*/ 6204513 w 6300250"/>
              <a:gd name="connsiteY38" fmla="*/ 1708152 h 6858002"/>
              <a:gd name="connsiteX39" fmla="*/ 6224668 w 6300250"/>
              <a:gd name="connsiteY39" fmla="*/ 1743077 h 6858002"/>
              <a:gd name="connsiteX40" fmla="*/ 6244823 w 6300250"/>
              <a:gd name="connsiteY40" fmla="*/ 1782764 h 6858002"/>
              <a:gd name="connsiteX41" fmla="*/ 6261619 w 6300250"/>
              <a:gd name="connsiteY41" fmla="*/ 1824039 h 6858002"/>
              <a:gd name="connsiteX42" fmla="*/ 6276736 w 6300250"/>
              <a:gd name="connsiteY42" fmla="*/ 1870077 h 6858002"/>
              <a:gd name="connsiteX43" fmla="*/ 6288493 w 6300250"/>
              <a:gd name="connsiteY43" fmla="*/ 1922464 h 6858002"/>
              <a:gd name="connsiteX44" fmla="*/ 6296891 w 6300250"/>
              <a:gd name="connsiteY44" fmla="*/ 1982789 h 6858002"/>
              <a:gd name="connsiteX45" fmla="*/ 6300250 w 6300250"/>
              <a:gd name="connsiteY45" fmla="*/ 2051052 h 6858002"/>
              <a:gd name="connsiteX46" fmla="*/ 6296891 w 6300250"/>
              <a:gd name="connsiteY46" fmla="*/ 2119314 h 6858002"/>
              <a:gd name="connsiteX47" fmla="*/ 6288493 w 6300250"/>
              <a:gd name="connsiteY47" fmla="*/ 2179639 h 6858002"/>
              <a:gd name="connsiteX48" fmla="*/ 6276736 w 6300250"/>
              <a:gd name="connsiteY48" fmla="*/ 2232027 h 6858002"/>
              <a:gd name="connsiteX49" fmla="*/ 6261619 w 6300250"/>
              <a:gd name="connsiteY49" fmla="*/ 2278064 h 6858002"/>
              <a:gd name="connsiteX50" fmla="*/ 6244823 w 6300250"/>
              <a:gd name="connsiteY50" fmla="*/ 2319339 h 6858002"/>
              <a:gd name="connsiteX51" fmla="*/ 6224668 w 6300250"/>
              <a:gd name="connsiteY51" fmla="*/ 2359027 h 6858002"/>
              <a:gd name="connsiteX52" fmla="*/ 6204513 w 6300250"/>
              <a:gd name="connsiteY52" fmla="*/ 2395539 h 6858002"/>
              <a:gd name="connsiteX53" fmla="*/ 6184358 w 6300250"/>
              <a:gd name="connsiteY53" fmla="*/ 2433639 h 6858002"/>
              <a:gd name="connsiteX54" fmla="*/ 6165882 w 6300250"/>
              <a:gd name="connsiteY54" fmla="*/ 2471739 h 6858002"/>
              <a:gd name="connsiteX55" fmla="*/ 6147406 w 6300250"/>
              <a:gd name="connsiteY55" fmla="*/ 2513014 h 6858002"/>
              <a:gd name="connsiteX56" fmla="*/ 6132291 w 6300250"/>
              <a:gd name="connsiteY56" fmla="*/ 2560639 h 6858002"/>
              <a:gd name="connsiteX57" fmla="*/ 6122213 w 6300250"/>
              <a:gd name="connsiteY57" fmla="*/ 2613027 h 6858002"/>
              <a:gd name="connsiteX58" fmla="*/ 6112135 w 6300250"/>
              <a:gd name="connsiteY58" fmla="*/ 2671764 h 6858002"/>
              <a:gd name="connsiteX59" fmla="*/ 6110455 w 6300250"/>
              <a:gd name="connsiteY59" fmla="*/ 2741614 h 6858002"/>
              <a:gd name="connsiteX60" fmla="*/ 6112135 w 6300250"/>
              <a:gd name="connsiteY60" fmla="*/ 2809877 h 6858002"/>
              <a:gd name="connsiteX61" fmla="*/ 6122213 w 6300250"/>
              <a:gd name="connsiteY61" fmla="*/ 2868614 h 6858002"/>
              <a:gd name="connsiteX62" fmla="*/ 6132291 w 6300250"/>
              <a:gd name="connsiteY62" fmla="*/ 2922589 h 6858002"/>
              <a:gd name="connsiteX63" fmla="*/ 6147406 w 6300250"/>
              <a:gd name="connsiteY63" fmla="*/ 2967039 h 6858002"/>
              <a:gd name="connsiteX64" fmla="*/ 6165882 w 6300250"/>
              <a:gd name="connsiteY64" fmla="*/ 3009902 h 6858002"/>
              <a:gd name="connsiteX65" fmla="*/ 6184358 w 6300250"/>
              <a:gd name="connsiteY65" fmla="*/ 3046414 h 6858002"/>
              <a:gd name="connsiteX66" fmla="*/ 6204513 w 6300250"/>
              <a:gd name="connsiteY66" fmla="*/ 3084514 h 6858002"/>
              <a:gd name="connsiteX67" fmla="*/ 6224668 w 6300250"/>
              <a:gd name="connsiteY67" fmla="*/ 3121027 h 6858002"/>
              <a:gd name="connsiteX68" fmla="*/ 6244823 w 6300250"/>
              <a:gd name="connsiteY68" fmla="*/ 3160714 h 6858002"/>
              <a:gd name="connsiteX69" fmla="*/ 6261619 w 6300250"/>
              <a:gd name="connsiteY69" fmla="*/ 3201989 h 6858002"/>
              <a:gd name="connsiteX70" fmla="*/ 6276736 w 6300250"/>
              <a:gd name="connsiteY70" fmla="*/ 3248027 h 6858002"/>
              <a:gd name="connsiteX71" fmla="*/ 6288493 w 6300250"/>
              <a:gd name="connsiteY71" fmla="*/ 3300414 h 6858002"/>
              <a:gd name="connsiteX72" fmla="*/ 6296891 w 6300250"/>
              <a:gd name="connsiteY72" fmla="*/ 3360739 h 6858002"/>
              <a:gd name="connsiteX73" fmla="*/ 6300250 w 6300250"/>
              <a:gd name="connsiteY73" fmla="*/ 3427414 h 6858002"/>
              <a:gd name="connsiteX74" fmla="*/ 6296891 w 6300250"/>
              <a:gd name="connsiteY74" fmla="*/ 3497264 h 6858002"/>
              <a:gd name="connsiteX75" fmla="*/ 6288493 w 6300250"/>
              <a:gd name="connsiteY75" fmla="*/ 3557589 h 6858002"/>
              <a:gd name="connsiteX76" fmla="*/ 6276736 w 6300250"/>
              <a:gd name="connsiteY76" fmla="*/ 3609977 h 6858002"/>
              <a:gd name="connsiteX77" fmla="*/ 6261619 w 6300250"/>
              <a:gd name="connsiteY77" fmla="*/ 3656014 h 6858002"/>
              <a:gd name="connsiteX78" fmla="*/ 6244823 w 6300250"/>
              <a:gd name="connsiteY78" fmla="*/ 3697289 h 6858002"/>
              <a:gd name="connsiteX79" fmla="*/ 6224668 w 6300250"/>
              <a:gd name="connsiteY79" fmla="*/ 3736977 h 6858002"/>
              <a:gd name="connsiteX80" fmla="*/ 6184358 w 6300250"/>
              <a:gd name="connsiteY80" fmla="*/ 3811589 h 6858002"/>
              <a:gd name="connsiteX81" fmla="*/ 6165882 w 6300250"/>
              <a:gd name="connsiteY81" fmla="*/ 3848102 h 6858002"/>
              <a:gd name="connsiteX82" fmla="*/ 6147406 w 6300250"/>
              <a:gd name="connsiteY82" fmla="*/ 3890964 h 6858002"/>
              <a:gd name="connsiteX83" fmla="*/ 6132291 w 6300250"/>
              <a:gd name="connsiteY83" fmla="*/ 3935414 h 6858002"/>
              <a:gd name="connsiteX84" fmla="*/ 6122213 w 6300250"/>
              <a:gd name="connsiteY84" fmla="*/ 3987802 h 6858002"/>
              <a:gd name="connsiteX85" fmla="*/ 6112135 w 6300250"/>
              <a:gd name="connsiteY85" fmla="*/ 4048127 h 6858002"/>
              <a:gd name="connsiteX86" fmla="*/ 6110455 w 6300250"/>
              <a:gd name="connsiteY86" fmla="*/ 4116389 h 6858002"/>
              <a:gd name="connsiteX87" fmla="*/ 6112135 w 6300250"/>
              <a:gd name="connsiteY87" fmla="*/ 4186239 h 6858002"/>
              <a:gd name="connsiteX88" fmla="*/ 6122213 w 6300250"/>
              <a:gd name="connsiteY88" fmla="*/ 4244977 h 6858002"/>
              <a:gd name="connsiteX89" fmla="*/ 6132291 w 6300250"/>
              <a:gd name="connsiteY89" fmla="*/ 4297364 h 6858002"/>
              <a:gd name="connsiteX90" fmla="*/ 6147406 w 6300250"/>
              <a:gd name="connsiteY90" fmla="*/ 4343402 h 6858002"/>
              <a:gd name="connsiteX91" fmla="*/ 6165882 w 6300250"/>
              <a:gd name="connsiteY91" fmla="*/ 4386264 h 6858002"/>
              <a:gd name="connsiteX92" fmla="*/ 6184358 w 6300250"/>
              <a:gd name="connsiteY92" fmla="*/ 4424364 h 6858002"/>
              <a:gd name="connsiteX93" fmla="*/ 6224668 w 6300250"/>
              <a:gd name="connsiteY93" fmla="*/ 4498977 h 6858002"/>
              <a:gd name="connsiteX94" fmla="*/ 6244823 w 6300250"/>
              <a:gd name="connsiteY94" fmla="*/ 4537077 h 6858002"/>
              <a:gd name="connsiteX95" fmla="*/ 6261619 w 6300250"/>
              <a:gd name="connsiteY95" fmla="*/ 4579939 h 6858002"/>
              <a:gd name="connsiteX96" fmla="*/ 6276736 w 6300250"/>
              <a:gd name="connsiteY96" fmla="*/ 4625977 h 6858002"/>
              <a:gd name="connsiteX97" fmla="*/ 6288493 w 6300250"/>
              <a:gd name="connsiteY97" fmla="*/ 4678364 h 6858002"/>
              <a:gd name="connsiteX98" fmla="*/ 6296891 w 6300250"/>
              <a:gd name="connsiteY98" fmla="*/ 4738689 h 6858002"/>
              <a:gd name="connsiteX99" fmla="*/ 6300250 w 6300250"/>
              <a:gd name="connsiteY99" fmla="*/ 4806952 h 6858002"/>
              <a:gd name="connsiteX100" fmla="*/ 6296891 w 6300250"/>
              <a:gd name="connsiteY100" fmla="*/ 4875214 h 6858002"/>
              <a:gd name="connsiteX101" fmla="*/ 6288493 w 6300250"/>
              <a:gd name="connsiteY101" fmla="*/ 4935539 h 6858002"/>
              <a:gd name="connsiteX102" fmla="*/ 6276736 w 6300250"/>
              <a:gd name="connsiteY102" fmla="*/ 4987927 h 6858002"/>
              <a:gd name="connsiteX103" fmla="*/ 6261619 w 6300250"/>
              <a:gd name="connsiteY103" fmla="*/ 5033964 h 6858002"/>
              <a:gd name="connsiteX104" fmla="*/ 6244823 w 6300250"/>
              <a:gd name="connsiteY104" fmla="*/ 5075239 h 6858002"/>
              <a:gd name="connsiteX105" fmla="*/ 6224668 w 6300250"/>
              <a:gd name="connsiteY105" fmla="*/ 5114927 h 6858002"/>
              <a:gd name="connsiteX106" fmla="*/ 6204513 w 6300250"/>
              <a:gd name="connsiteY106" fmla="*/ 5149852 h 6858002"/>
              <a:gd name="connsiteX107" fmla="*/ 6184358 w 6300250"/>
              <a:gd name="connsiteY107" fmla="*/ 5186364 h 6858002"/>
              <a:gd name="connsiteX108" fmla="*/ 6165882 w 6300250"/>
              <a:gd name="connsiteY108" fmla="*/ 5226052 h 6858002"/>
              <a:gd name="connsiteX109" fmla="*/ 6147406 w 6300250"/>
              <a:gd name="connsiteY109" fmla="*/ 5268914 h 6858002"/>
              <a:gd name="connsiteX110" fmla="*/ 6132291 w 6300250"/>
              <a:gd name="connsiteY110" fmla="*/ 5313364 h 6858002"/>
              <a:gd name="connsiteX111" fmla="*/ 6122213 w 6300250"/>
              <a:gd name="connsiteY111" fmla="*/ 5365752 h 6858002"/>
              <a:gd name="connsiteX112" fmla="*/ 6112135 w 6300250"/>
              <a:gd name="connsiteY112" fmla="*/ 5426077 h 6858002"/>
              <a:gd name="connsiteX113" fmla="*/ 6110455 w 6300250"/>
              <a:gd name="connsiteY113" fmla="*/ 5494339 h 6858002"/>
              <a:gd name="connsiteX114" fmla="*/ 6112135 w 6300250"/>
              <a:gd name="connsiteY114" fmla="*/ 5562602 h 6858002"/>
              <a:gd name="connsiteX115" fmla="*/ 6122213 w 6300250"/>
              <a:gd name="connsiteY115" fmla="*/ 5622927 h 6858002"/>
              <a:gd name="connsiteX116" fmla="*/ 6132291 w 6300250"/>
              <a:gd name="connsiteY116" fmla="*/ 5675314 h 6858002"/>
              <a:gd name="connsiteX117" fmla="*/ 6147406 w 6300250"/>
              <a:gd name="connsiteY117" fmla="*/ 5721352 h 6858002"/>
              <a:gd name="connsiteX118" fmla="*/ 6165882 w 6300250"/>
              <a:gd name="connsiteY118" fmla="*/ 5762627 h 6858002"/>
              <a:gd name="connsiteX119" fmla="*/ 6184358 w 6300250"/>
              <a:gd name="connsiteY119" fmla="*/ 5802314 h 6858002"/>
              <a:gd name="connsiteX120" fmla="*/ 6204513 w 6300250"/>
              <a:gd name="connsiteY120" fmla="*/ 5840414 h 6858002"/>
              <a:gd name="connsiteX121" fmla="*/ 6224668 w 6300250"/>
              <a:gd name="connsiteY121" fmla="*/ 5876927 h 6858002"/>
              <a:gd name="connsiteX122" fmla="*/ 6244823 w 6300250"/>
              <a:gd name="connsiteY122" fmla="*/ 5915027 h 6858002"/>
              <a:gd name="connsiteX123" fmla="*/ 6261619 w 6300250"/>
              <a:gd name="connsiteY123" fmla="*/ 5956302 h 6858002"/>
              <a:gd name="connsiteX124" fmla="*/ 6276736 w 6300250"/>
              <a:gd name="connsiteY124" fmla="*/ 6003927 h 6858002"/>
              <a:gd name="connsiteX125" fmla="*/ 6288493 w 6300250"/>
              <a:gd name="connsiteY125" fmla="*/ 6056314 h 6858002"/>
              <a:gd name="connsiteX126" fmla="*/ 6296891 w 6300250"/>
              <a:gd name="connsiteY126" fmla="*/ 6113464 h 6858002"/>
              <a:gd name="connsiteX127" fmla="*/ 6300250 w 6300250"/>
              <a:gd name="connsiteY127" fmla="*/ 6183314 h 6858002"/>
              <a:gd name="connsiteX128" fmla="*/ 6296891 w 6300250"/>
              <a:gd name="connsiteY128" fmla="*/ 6251577 h 6858002"/>
              <a:gd name="connsiteX129" fmla="*/ 6288493 w 6300250"/>
              <a:gd name="connsiteY129" fmla="*/ 6311902 h 6858002"/>
              <a:gd name="connsiteX130" fmla="*/ 6276736 w 6300250"/>
              <a:gd name="connsiteY130" fmla="*/ 6361114 h 6858002"/>
              <a:gd name="connsiteX131" fmla="*/ 6261619 w 6300250"/>
              <a:gd name="connsiteY131" fmla="*/ 6407152 h 6858002"/>
              <a:gd name="connsiteX132" fmla="*/ 6244823 w 6300250"/>
              <a:gd name="connsiteY132" fmla="*/ 6448427 h 6858002"/>
              <a:gd name="connsiteX133" fmla="*/ 6226348 w 6300250"/>
              <a:gd name="connsiteY133" fmla="*/ 6488114 h 6858002"/>
              <a:gd name="connsiteX134" fmla="*/ 6207872 w 6300250"/>
              <a:gd name="connsiteY134" fmla="*/ 6523039 h 6858002"/>
              <a:gd name="connsiteX135" fmla="*/ 6187717 w 6300250"/>
              <a:gd name="connsiteY135" fmla="*/ 6561139 h 6858002"/>
              <a:gd name="connsiteX136" fmla="*/ 6167562 w 6300250"/>
              <a:gd name="connsiteY136" fmla="*/ 6597652 h 6858002"/>
              <a:gd name="connsiteX137" fmla="*/ 6150766 w 6300250"/>
              <a:gd name="connsiteY137" fmla="*/ 6640514 h 6858002"/>
              <a:gd name="connsiteX138" fmla="*/ 6133970 w 6300250"/>
              <a:gd name="connsiteY138" fmla="*/ 6683377 h 6858002"/>
              <a:gd name="connsiteX139" fmla="*/ 6123892 w 6300250"/>
              <a:gd name="connsiteY139" fmla="*/ 6735764 h 6858002"/>
              <a:gd name="connsiteX140" fmla="*/ 6115495 w 6300250"/>
              <a:gd name="connsiteY140" fmla="*/ 6791327 h 6858002"/>
              <a:gd name="connsiteX141" fmla="*/ 6110455 w 6300250"/>
              <a:gd name="connsiteY141" fmla="*/ 6858002 h 6858002"/>
              <a:gd name="connsiteX142" fmla="*/ 3149600 w 6300250"/>
              <a:gd name="connsiteY142" fmla="*/ 6858002 h 6858002"/>
              <a:gd name="connsiteX143" fmla="*/ 2707087 w 6300250"/>
              <a:gd name="connsiteY143" fmla="*/ 6858002 h 6858002"/>
              <a:gd name="connsiteX144" fmla="*/ 0 w 6300250"/>
              <a:gd name="connsiteY144"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300250" h="6858002">
                <a:moveTo>
                  <a:pt x="0" y="0"/>
                </a:moveTo>
                <a:lnTo>
                  <a:pt x="3149600" y="0"/>
                </a:lnTo>
                <a:lnTo>
                  <a:pt x="3149600" y="2"/>
                </a:lnTo>
                <a:lnTo>
                  <a:pt x="6110455" y="2"/>
                </a:lnTo>
                <a:lnTo>
                  <a:pt x="6115495" y="66677"/>
                </a:lnTo>
                <a:lnTo>
                  <a:pt x="6123892" y="122239"/>
                </a:lnTo>
                <a:lnTo>
                  <a:pt x="6133970" y="174627"/>
                </a:lnTo>
                <a:lnTo>
                  <a:pt x="6150766" y="217489"/>
                </a:lnTo>
                <a:lnTo>
                  <a:pt x="6167562" y="260352"/>
                </a:lnTo>
                <a:lnTo>
                  <a:pt x="6187717" y="296864"/>
                </a:lnTo>
                <a:lnTo>
                  <a:pt x="6207872" y="334964"/>
                </a:lnTo>
                <a:lnTo>
                  <a:pt x="6226348" y="369889"/>
                </a:lnTo>
                <a:lnTo>
                  <a:pt x="6244823" y="409577"/>
                </a:lnTo>
                <a:lnTo>
                  <a:pt x="6261619" y="450852"/>
                </a:lnTo>
                <a:lnTo>
                  <a:pt x="6276736" y="496889"/>
                </a:lnTo>
                <a:lnTo>
                  <a:pt x="6288493" y="546102"/>
                </a:lnTo>
                <a:lnTo>
                  <a:pt x="6296891" y="606427"/>
                </a:lnTo>
                <a:lnTo>
                  <a:pt x="6300250" y="673102"/>
                </a:lnTo>
                <a:lnTo>
                  <a:pt x="6296891" y="744539"/>
                </a:lnTo>
                <a:lnTo>
                  <a:pt x="6288493" y="801689"/>
                </a:lnTo>
                <a:lnTo>
                  <a:pt x="6276736" y="854077"/>
                </a:lnTo>
                <a:lnTo>
                  <a:pt x="6261619" y="901702"/>
                </a:lnTo>
                <a:lnTo>
                  <a:pt x="6244823" y="942977"/>
                </a:lnTo>
                <a:lnTo>
                  <a:pt x="6224668" y="981077"/>
                </a:lnTo>
                <a:lnTo>
                  <a:pt x="6204513" y="1017589"/>
                </a:lnTo>
                <a:lnTo>
                  <a:pt x="6184358" y="1055689"/>
                </a:lnTo>
                <a:lnTo>
                  <a:pt x="6165882" y="1095377"/>
                </a:lnTo>
                <a:lnTo>
                  <a:pt x="6147406" y="1136652"/>
                </a:lnTo>
                <a:lnTo>
                  <a:pt x="6132291" y="1182689"/>
                </a:lnTo>
                <a:lnTo>
                  <a:pt x="6122213" y="1235077"/>
                </a:lnTo>
                <a:lnTo>
                  <a:pt x="6112135" y="1295402"/>
                </a:lnTo>
                <a:lnTo>
                  <a:pt x="6110455" y="1363664"/>
                </a:lnTo>
                <a:lnTo>
                  <a:pt x="6112135" y="1431927"/>
                </a:lnTo>
                <a:lnTo>
                  <a:pt x="6122213" y="1492252"/>
                </a:lnTo>
                <a:lnTo>
                  <a:pt x="6132291" y="1544639"/>
                </a:lnTo>
                <a:lnTo>
                  <a:pt x="6147406" y="1589089"/>
                </a:lnTo>
                <a:lnTo>
                  <a:pt x="6165882" y="1631952"/>
                </a:lnTo>
                <a:lnTo>
                  <a:pt x="6184358" y="1671639"/>
                </a:lnTo>
                <a:lnTo>
                  <a:pt x="6204513" y="1708152"/>
                </a:lnTo>
                <a:lnTo>
                  <a:pt x="6224668" y="1743077"/>
                </a:lnTo>
                <a:lnTo>
                  <a:pt x="6244823" y="1782764"/>
                </a:lnTo>
                <a:lnTo>
                  <a:pt x="6261619" y="1824039"/>
                </a:lnTo>
                <a:lnTo>
                  <a:pt x="6276736" y="1870077"/>
                </a:lnTo>
                <a:lnTo>
                  <a:pt x="6288493" y="1922464"/>
                </a:lnTo>
                <a:lnTo>
                  <a:pt x="6296891" y="1982789"/>
                </a:lnTo>
                <a:lnTo>
                  <a:pt x="6300250" y="2051052"/>
                </a:lnTo>
                <a:lnTo>
                  <a:pt x="6296891" y="2119314"/>
                </a:lnTo>
                <a:lnTo>
                  <a:pt x="6288493" y="2179639"/>
                </a:lnTo>
                <a:lnTo>
                  <a:pt x="6276736" y="2232027"/>
                </a:lnTo>
                <a:lnTo>
                  <a:pt x="6261619" y="2278064"/>
                </a:lnTo>
                <a:lnTo>
                  <a:pt x="6244823" y="2319339"/>
                </a:lnTo>
                <a:lnTo>
                  <a:pt x="6224668" y="2359027"/>
                </a:lnTo>
                <a:lnTo>
                  <a:pt x="6204513" y="2395539"/>
                </a:lnTo>
                <a:lnTo>
                  <a:pt x="6184358" y="2433639"/>
                </a:lnTo>
                <a:lnTo>
                  <a:pt x="6165882" y="2471739"/>
                </a:lnTo>
                <a:lnTo>
                  <a:pt x="6147406" y="2513014"/>
                </a:lnTo>
                <a:lnTo>
                  <a:pt x="6132291" y="2560639"/>
                </a:lnTo>
                <a:lnTo>
                  <a:pt x="6122213" y="2613027"/>
                </a:lnTo>
                <a:lnTo>
                  <a:pt x="6112135" y="2671764"/>
                </a:lnTo>
                <a:lnTo>
                  <a:pt x="6110455" y="2741614"/>
                </a:lnTo>
                <a:lnTo>
                  <a:pt x="6112135" y="2809877"/>
                </a:lnTo>
                <a:lnTo>
                  <a:pt x="6122213" y="2868614"/>
                </a:lnTo>
                <a:lnTo>
                  <a:pt x="6132291" y="2922589"/>
                </a:lnTo>
                <a:lnTo>
                  <a:pt x="6147406" y="2967039"/>
                </a:lnTo>
                <a:lnTo>
                  <a:pt x="6165882" y="3009902"/>
                </a:lnTo>
                <a:lnTo>
                  <a:pt x="6184358" y="3046414"/>
                </a:lnTo>
                <a:lnTo>
                  <a:pt x="6204513" y="3084514"/>
                </a:lnTo>
                <a:lnTo>
                  <a:pt x="6224668" y="3121027"/>
                </a:lnTo>
                <a:lnTo>
                  <a:pt x="6244823" y="3160714"/>
                </a:lnTo>
                <a:lnTo>
                  <a:pt x="6261619" y="3201989"/>
                </a:lnTo>
                <a:lnTo>
                  <a:pt x="6276736" y="3248027"/>
                </a:lnTo>
                <a:lnTo>
                  <a:pt x="6288493" y="3300414"/>
                </a:lnTo>
                <a:lnTo>
                  <a:pt x="6296891" y="3360739"/>
                </a:lnTo>
                <a:lnTo>
                  <a:pt x="6300250" y="3427414"/>
                </a:lnTo>
                <a:lnTo>
                  <a:pt x="6296891" y="3497264"/>
                </a:lnTo>
                <a:lnTo>
                  <a:pt x="6288493" y="3557589"/>
                </a:lnTo>
                <a:lnTo>
                  <a:pt x="6276736" y="3609977"/>
                </a:lnTo>
                <a:lnTo>
                  <a:pt x="6261619" y="3656014"/>
                </a:lnTo>
                <a:lnTo>
                  <a:pt x="6244823" y="3697289"/>
                </a:lnTo>
                <a:lnTo>
                  <a:pt x="6224668" y="3736977"/>
                </a:lnTo>
                <a:lnTo>
                  <a:pt x="6184358" y="3811589"/>
                </a:lnTo>
                <a:lnTo>
                  <a:pt x="6165882" y="3848102"/>
                </a:lnTo>
                <a:lnTo>
                  <a:pt x="6147406" y="3890964"/>
                </a:lnTo>
                <a:lnTo>
                  <a:pt x="6132291" y="3935414"/>
                </a:lnTo>
                <a:lnTo>
                  <a:pt x="6122213" y="3987802"/>
                </a:lnTo>
                <a:lnTo>
                  <a:pt x="6112135" y="4048127"/>
                </a:lnTo>
                <a:lnTo>
                  <a:pt x="6110455" y="4116389"/>
                </a:lnTo>
                <a:lnTo>
                  <a:pt x="6112135" y="4186239"/>
                </a:lnTo>
                <a:lnTo>
                  <a:pt x="6122213" y="4244977"/>
                </a:lnTo>
                <a:lnTo>
                  <a:pt x="6132291" y="4297364"/>
                </a:lnTo>
                <a:lnTo>
                  <a:pt x="6147406" y="4343402"/>
                </a:lnTo>
                <a:lnTo>
                  <a:pt x="6165882" y="4386264"/>
                </a:lnTo>
                <a:lnTo>
                  <a:pt x="6184358" y="4424364"/>
                </a:lnTo>
                <a:lnTo>
                  <a:pt x="6224668" y="4498977"/>
                </a:lnTo>
                <a:lnTo>
                  <a:pt x="6244823" y="4537077"/>
                </a:lnTo>
                <a:lnTo>
                  <a:pt x="6261619" y="4579939"/>
                </a:lnTo>
                <a:lnTo>
                  <a:pt x="6276736" y="4625977"/>
                </a:lnTo>
                <a:lnTo>
                  <a:pt x="6288493" y="4678364"/>
                </a:lnTo>
                <a:lnTo>
                  <a:pt x="6296891" y="4738689"/>
                </a:lnTo>
                <a:lnTo>
                  <a:pt x="6300250" y="4806952"/>
                </a:lnTo>
                <a:lnTo>
                  <a:pt x="6296891" y="4875214"/>
                </a:lnTo>
                <a:lnTo>
                  <a:pt x="6288493" y="4935539"/>
                </a:lnTo>
                <a:lnTo>
                  <a:pt x="6276736" y="4987927"/>
                </a:lnTo>
                <a:lnTo>
                  <a:pt x="6261619" y="5033964"/>
                </a:lnTo>
                <a:lnTo>
                  <a:pt x="6244823" y="5075239"/>
                </a:lnTo>
                <a:lnTo>
                  <a:pt x="6224668" y="5114927"/>
                </a:lnTo>
                <a:lnTo>
                  <a:pt x="6204513" y="5149852"/>
                </a:lnTo>
                <a:lnTo>
                  <a:pt x="6184358" y="5186364"/>
                </a:lnTo>
                <a:lnTo>
                  <a:pt x="6165882" y="5226052"/>
                </a:lnTo>
                <a:lnTo>
                  <a:pt x="6147406" y="5268914"/>
                </a:lnTo>
                <a:lnTo>
                  <a:pt x="6132291" y="5313364"/>
                </a:lnTo>
                <a:lnTo>
                  <a:pt x="6122213" y="5365752"/>
                </a:lnTo>
                <a:lnTo>
                  <a:pt x="6112135" y="5426077"/>
                </a:lnTo>
                <a:lnTo>
                  <a:pt x="6110455" y="5494339"/>
                </a:lnTo>
                <a:lnTo>
                  <a:pt x="6112135" y="5562602"/>
                </a:lnTo>
                <a:lnTo>
                  <a:pt x="6122213" y="5622927"/>
                </a:lnTo>
                <a:lnTo>
                  <a:pt x="6132291" y="5675314"/>
                </a:lnTo>
                <a:lnTo>
                  <a:pt x="6147406" y="5721352"/>
                </a:lnTo>
                <a:lnTo>
                  <a:pt x="6165882" y="5762627"/>
                </a:lnTo>
                <a:lnTo>
                  <a:pt x="6184358" y="5802314"/>
                </a:lnTo>
                <a:lnTo>
                  <a:pt x="6204513" y="5840414"/>
                </a:lnTo>
                <a:lnTo>
                  <a:pt x="6224668" y="5876927"/>
                </a:lnTo>
                <a:lnTo>
                  <a:pt x="6244823" y="5915027"/>
                </a:lnTo>
                <a:lnTo>
                  <a:pt x="6261619" y="5956302"/>
                </a:lnTo>
                <a:lnTo>
                  <a:pt x="6276736" y="6003927"/>
                </a:lnTo>
                <a:lnTo>
                  <a:pt x="6288493" y="6056314"/>
                </a:lnTo>
                <a:lnTo>
                  <a:pt x="6296891" y="6113464"/>
                </a:lnTo>
                <a:lnTo>
                  <a:pt x="6300250" y="6183314"/>
                </a:lnTo>
                <a:lnTo>
                  <a:pt x="6296891" y="6251577"/>
                </a:lnTo>
                <a:lnTo>
                  <a:pt x="6288493" y="6311902"/>
                </a:lnTo>
                <a:lnTo>
                  <a:pt x="6276736" y="6361114"/>
                </a:lnTo>
                <a:lnTo>
                  <a:pt x="6261619" y="6407152"/>
                </a:lnTo>
                <a:lnTo>
                  <a:pt x="6244823" y="6448427"/>
                </a:lnTo>
                <a:lnTo>
                  <a:pt x="6226348" y="6488114"/>
                </a:lnTo>
                <a:lnTo>
                  <a:pt x="6207872" y="6523039"/>
                </a:lnTo>
                <a:lnTo>
                  <a:pt x="6187717" y="6561139"/>
                </a:lnTo>
                <a:lnTo>
                  <a:pt x="6167562" y="6597652"/>
                </a:lnTo>
                <a:lnTo>
                  <a:pt x="6150766" y="6640514"/>
                </a:lnTo>
                <a:lnTo>
                  <a:pt x="6133970" y="6683377"/>
                </a:lnTo>
                <a:lnTo>
                  <a:pt x="6123892" y="6735764"/>
                </a:lnTo>
                <a:lnTo>
                  <a:pt x="6115495" y="6791327"/>
                </a:lnTo>
                <a:lnTo>
                  <a:pt x="6110455" y="6858002"/>
                </a:lnTo>
                <a:lnTo>
                  <a:pt x="3149600" y="6858002"/>
                </a:lnTo>
                <a:lnTo>
                  <a:pt x="2707087" y="6858002"/>
                </a:lnTo>
                <a:lnTo>
                  <a:pt x="0" y="6858002"/>
                </a:lnTo>
                <a:close/>
              </a:path>
            </a:pathLst>
          </a:custGeom>
          <a:solidFill>
            <a:schemeClr val="accent1"/>
          </a:solidFill>
          <a:ln w="0">
            <a:noFill/>
            <a:prstDash val="solid"/>
            <a:round/>
            <a:headEnd/>
            <a:tailEnd/>
          </a:ln>
        </p:spPr>
        <p:txBody>
          <a:bodyPr/>
          <a:lstStyle/>
          <a:p>
            <a:endParaRPr lang="ro-RO"/>
          </a:p>
        </p:txBody>
      </p:sp>
      <p:sp>
        <p:nvSpPr>
          <p:cNvPr id="2" name="Title 1">
            <a:extLst>
              <a:ext uri="{FF2B5EF4-FFF2-40B4-BE49-F238E27FC236}">
                <a16:creationId xmlns:a16="http://schemas.microsoft.com/office/drawing/2014/main" id="{72194ED5-C421-C10E-6779-796D26A5C06A}"/>
              </a:ext>
            </a:extLst>
          </p:cNvPr>
          <p:cNvSpPr>
            <a:spLocks noGrp="1"/>
          </p:cNvSpPr>
          <p:nvPr>
            <p:ph type="title"/>
          </p:nvPr>
        </p:nvSpPr>
        <p:spPr>
          <a:xfrm>
            <a:off x="931933" y="1162940"/>
            <a:ext cx="4515598" cy="4532120"/>
          </a:xfrm>
        </p:spPr>
        <p:txBody>
          <a:bodyPr anchor="ctr">
            <a:normAutofit/>
          </a:bodyPr>
          <a:lstStyle/>
          <a:p>
            <a:pPr algn="ctr"/>
            <a:r>
              <a:rPr lang="ro-RO" sz="4400" b="1" dirty="0">
                <a:solidFill>
                  <a:schemeClr val="dk1"/>
                </a:solidFill>
              </a:rPr>
              <a:t>DE LA BANCA PLEDOARIEI LA ECRANUL DIGITAL</a:t>
            </a:r>
            <a:endParaRPr lang="ro-RO" sz="4400" dirty="0">
              <a:solidFill>
                <a:srgbClr val="2A1A00"/>
              </a:solidFill>
            </a:endParaRPr>
          </a:p>
        </p:txBody>
      </p:sp>
      <p:sp>
        <p:nvSpPr>
          <p:cNvPr id="12" name="Rectangle 11">
            <a:extLst>
              <a:ext uri="{FF2B5EF4-FFF2-40B4-BE49-F238E27FC236}">
                <a16:creationId xmlns:a16="http://schemas.microsoft.com/office/drawing/2014/main" id="{E3B475C6-1445-41C7-9360-49FD7C1C1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o-RO"/>
          </a:p>
        </p:txBody>
      </p:sp>
      <p:sp>
        <p:nvSpPr>
          <p:cNvPr id="3" name="Content Placeholder 2">
            <a:extLst>
              <a:ext uri="{FF2B5EF4-FFF2-40B4-BE49-F238E27FC236}">
                <a16:creationId xmlns:a16="http://schemas.microsoft.com/office/drawing/2014/main" id="{4907EF6D-5885-66D7-CDB7-3882E15F475D}"/>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6749271" y="678873"/>
            <a:ext cx="4680729" cy="5999018"/>
          </a:xfrm>
        </p:spPr>
        <p:txBody>
          <a:bodyPr>
            <a:normAutofit/>
          </a:bodyPr>
          <a:lstStyle/>
          <a:p>
            <a:pPr marL="0" indent="0" algn="just">
              <a:spcBef>
                <a:spcPts val="2500"/>
              </a:spcBef>
              <a:buNone/>
            </a:pPr>
            <a:r>
              <a:rPr lang="en-GB" sz="1400" b="1" dirty="0">
                <a:solidFill>
                  <a:schemeClr val="tx2">
                    <a:lumMod val="50000"/>
                    <a:lumOff val="50000"/>
                  </a:schemeClr>
                </a:solidFill>
              </a:rPr>
              <a:t>ROLUL TRADIȚIONAL AL PLEDOARIEI</a:t>
            </a:r>
          </a:p>
          <a:p>
            <a:pPr marL="0" lvl="0" indent="0" algn="just" eaLnBrk="0" fontAlgn="base" hangingPunct="0">
              <a:lnSpc>
                <a:spcPct val="100000"/>
              </a:lnSpc>
              <a:spcBef>
                <a:spcPct val="0"/>
              </a:spcBef>
              <a:spcAft>
                <a:spcPct val="0"/>
              </a:spcAft>
              <a:buClrTx/>
              <a:buNone/>
            </a:pPr>
            <a:endParaRPr lang="en-RO" altLang="en-RO" sz="14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Pledoaria este centrul avocaturii litigioase: combină </a:t>
            </a:r>
            <a:r>
              <a:rPr lang="en-RO" altLang="en-RO" sz="1400" b="1" dirty="0">
                <a:solidFill>
                  <a:schemeClr val="tx1"/>
                </a:solidFill>
              </a:rPr>
              <a:t>cuvântul rostit</a:t>
            </a:r>
            <a:r>
              <a:rPr lang="en-RO" altLang="en-RO" sz="1400" dirty="0">
                <a:solidFill>
                  <a:schemeClr val="tx1"/>
                </a:solidFill>
              </a:rPr>
              <a:t>, </a:t>
            </a:r>
            <a:r>
              <a:rPr lang="en-RO" altLang="en-RO" sz="1400" b="1" dirty="0">
                <a:solidFill>
                  <a:schemeClr val="tx1"/>
                </a:solidFill>
              </a:rPr>
              <a:t>prezența fizică</a:t>
            </a:r>
            <a:r>
              <a:rPr lang="en-RO" altLang="en-RO" sz="1400" dirty="0">
                <a:solidFill>
                  <a:schemeClr val="tx1"/>
                </a:solidFill>
              </a:rPr>
              <a:t> și </a:t>
            </a:r>
            <a:r>
              <a:rPr lang="en-RO" altLang="en-RO" sz="1400" b="1" dirty="0">
                <a:solidFill>
                  <a:schemeClr val="tx1"/>
                </a:solidFill>
              </a:rPr>
              <a:t>interacțiunea directă</a:t>
            </a:r>
            <a:r>
              <a:rPr lang="en-RO" altLang="en-RO" sz="1400" dirty="0">
                <a:solidFill>
                  <a:schemeClr val="tx1"/>
                </a:solidFill>
              </a:rPr>
              <a:t> cu părțile și instanța.</a:t>
            </a: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Avocatul nu livrează doar un discurs, ci „îmbracă” cuvintele cu </a:t>
            </a:r>
            <a:r>
              <a:rPr lang="en-RO" altLang="en-RO" sz="1400" b="1" dirty="0">
                <a:solidFill>
                  <a:schemeClr val="tx1"/>
                </a:solidFill>
              </a:rPr>
              <a:t>forță simbolică, emoțională și persuasivă</a:t>
            </a:r>
            <a:r>
              <a:rPr lang="en-RO" altLang="en-RO" sz="1400" dirty="0">
                <a:solidFill>
                  <a:schemeClr val="tx1"/>
                </a:solidFill>
              </a:rPr>
              <a:t>.</a:t>
            </a: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Comunicarea clasică presupune observarea </a:t>
            </a:r>
            <a:r>
              <a:rPr lang="en-RO" altLang="en-RO" sz="1400" b="1" dirty="0">
                <a:solidFill>
                  <a:schemeClr val="tx1"/>
                </a:solidFill>
              </a:rPr>
              <a:t>gesturilor, reacțiilor și nuanțelor</a:t>
            </a:r>
            <a:r>
              <a:rPr lang="en-RO" altLang="en-RO" sz="1400" dirty="0">
                <a:solidFill>
                  <a:schemeClr val="tx1"/>
                </a:solidFill>
              </a:rPr>
              <a:t> celorlalți participanți.</a:t>
            </a:r>
          </a:p>
          <a:p>
            <a:pPr marL="0" indent="0" algn="just">
              <a:spcBef>
                <a:spcPts val="2500"/>
              </a:spcBef>
              <a:buNone/>
            </a:pPr>
            <a:r>
              <a:rPr lang="en-GB" sz="1400" b="1" dirty="0">
                <a:solidFill>
                  <a:schemeClr val="tx2">
                    <a:lumMod val="50000"/>
                    <a:lumOff val="50000"/>
                  </a:schemeClr>
                </a:solidFill>
              </a:rPr>
              <a:t>AVANTAJELE PLEDOARIEI ONLINE</a:t>
            </a:r>
          </a:p>
          <a:p>
            <a:pPr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Discurs mai </a:t>
            </a:r>
            <a:r>
              <a:rPr lang="en-RO" altLang="en-RO" sz="1400" b="1" dirty="0">
                <a:solidFill>
                  <a:schemeClr val="tx1"/>
                </a:solidFill>
              </a:rPr>
              <a:t>concis, structurat</a:t>
            </a:r>
            <a:r>
              <a:rPr lang="en-RO" altLang="en-RO" sz="1400" dirty="0">
                <a:solidFill>
                  <a:schemeClr val="tx1"/>
                </a:solidFill>
              </a:rPr>
              <a:t>, datorită diminuării componentei emoționale.</a:t>
            </a:r>
          </a:p>
          <a:p>
            <a:pPr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Gestionarea mai ușoară a trăirilor și tracului.</a:t>
            </a:r>
          </a:p>
          <a:p>
            <a:pPr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Posibilitatea de a integra </a:t>
            </a:r>
            <a:r>
              <a:rPr lang="en-RO" altLang="en-RO" sz="1400" b="1" dirty="0">
                <a:solidFill>
                  <a:schemeClr val="tx1"/>
                </a:solidFill>
              </a:rPr>
              <a:t>suporturi vizuale</a:t>
            </a:r>
            <a:r>
              <a:rPr lang="en-RO" altLang="en-RO" sz="1400" dirty="0">
                <a:solidFill>
                  <a:schemeClr val="tx1"/>
                </a:solidFill>
              </a:rPr>
              <a:t>: planșe, prezentări, imagini probatorii.</a:t>
            </a:r>
          </a:p>
          <a:p>
            <a:pPr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Accesibilitate sporită pentru avocații mai puțin confortabili cu vorbitul public .</a:t>
            </a:r>
          </a:p>
          <a:p>
            <a:pPr marL="0" lvl="0" indent="0" algn="just" eaLnBrk="0" fontAlgn="base" hangingPunct="0">
              <a:lnSpc>
                <a:spcPct val="100000"/>
              </a:lnSpc>
              <a:spcBef>
                <a:spcPct val="0"/>
              </a:spcBef>
              <a:spcAft>
                <a:spcPct val="0"/>
              </a:spcAft>
              <a:buClrTx/>
              <a:buFontTx/>
              <a:buChar char="•"/>
            </a:pPr>
            <a:endParaRPr lang="en-RO" sz="1400" b="1" dirty="0">
              <a:solidFill>
                <a:schemeClr val="tx1"/>
              </a:solidFill>
            </a:endParaRPr>
          </a:p>
          <a:p>
            <a:pPr marL="0" lvl="1" indent="0" algn="just">
              <a:buFont typeface="Arial" panose="020B0604020202020204" pitchFamily="34" charset="0"/>
              <a:buNone/>
            </a:pPr>
            <a:r>
              <a:rPr lang="en-GB" sz="1400" b="1" dirty="0">
                <a:solidFill>
                  <a:schemeClr val="tx2">
                    <a:lumMod val="50000"/>
                    <a:lumOff val="50000"/>
                  </a:schemeClr>
                </a:solidFill>
              </a:rPr>
              <a:t>LIMITĂRILE PLEDOARIEI ONLINE </a:t>
            </a:r>
            <a:endParaRPr lang="en-GB" sz="1400" dirty="0">
              <a:solidFill>
                <a:schemeClr val="tx2">
                  <a:lumMod val="50000"/>
                  <a:lumOff val="50000"/>
                </a:schemeClr>
              </a:solidFill>
            </a:endParaRP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Transmiterea emoției este redusă; expresivitatea nonverbală este diminuată.</a:t>
            </a: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Interacțiunea directă cu instanța și părțile este limitată.</a:t>
            </a:r>
          </a:p>
          <a:p>
            <a:pPr lvl="0" algn="just" eaLnBrk="0" fontAlgn="base" hangingPunct="0">
              <a:lnSpc>
                <a:spcPct val="100000"/>
              </a:lnSpc>
              <a:spcBef>
                <a:spcPct val="0"/>
              </a:spcBef>
              <a:spcAft>
                <a:spcPct val="0"/>
              </a:spcAft>
              <a:buClrTx/>
              <a:buFont typeface="Wingdings" pitchFamily="2" charset="2"/>
              <a:buChar char="ü"/>
            </a:pPr>
            <a:r>
              <a:rPr lang="en-RO" altLang="en-RO" sz="1400" dirty="0">
                <a:solidFill>
                  <a:schemeClr val="tx1"/>
                </a:solidFill>
              </a:rPr>
              <a:t>Riscul ca pledoaria să devină „tehnică” și „aridă” dacă nu este adaptată mediului digital.</a:t>
            </a:r>
            <a:endParaRPr lang="en-GB" sz="1400" dirty="0">
              <a:solidFill>
                <a:schemeClr val="tx1"/>
              </a:solidFill>
            </a:endParaRPr>
          </a:p>
        </p:txBody>
      </p:sp>
    </p:spTree>
    <p:extLst>
      <p:ext uri="{BB962C8B-B14F-4D97-AF65-F5344CB8AC3E}">
        <p14:creationId xmlns:p14="http://schemas.microsoft.com/office/powerpoint/2010/main" val="3264858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1F005C-1067-B756-390F-B3A844838654}"/>
              </a:ext>
            </a:extLst>
          </p:cNvPr>
          <p:cNvSpPr>
            <a:spLocks noGrp="1"/>
          </p:cNvSpPr>
          <p:nvPr>
            <p:ph type="title"/>
          </p:nvPr>
        </p:nvSpPr>
        <p:spPr>
          <a:xfrm>
            <a:off x="761996" y="382385"/>
            <a:ext cx="10668004" cy="1113295"/>
          </a:xfrm>
        </p:spPr>
        <p:txBody>
          <a:bodyPr anchor="b">
            <a:noAutofit/>
          </a:bodyPr>
          <a:lstStyle/>
          <a:p>
            <a:pPr algn="ctr"/>
            <a:r>
              <a:rPr lang="en-GB" sz="3600" dirty="0" err="1">
                <a:solidFill>
                  <a:schemeClr val="tx2">
                    <a:lumMod val="50000"/>
                    <a:lumOff val="50000"/>
                  </a:schemeClr>
                </a:solidFill>
              </a:rPr>
              <a:t>Contextul</a:t>
            </a:r>
            <a:r>
              <a:rPr lang="en-GB" sz="3600" dirty="0">
                <a:solidFill>
                  <a:schemeClr val="tx2">
                    <a:lumMod val="50000"/>
                    <a:lumOff val="50000"/>
                  </a:schemeClr>
                </a:solidFill>
              </a:rPr>
              <a:t> </a:t>
            </a:r>
            <a:r>
              <a:rPr lang="en-GB" sz="3600" dirty="0" err="1">
                <a:solidFill>
                  <a:schemeClr val="tx2">
                    <a:lumMod val="50000"/>
                    <a:lumOff val="50000"/>
                  </a:schemeClr>
                </a:solidFill>
              </a:rPr>
              <a:t>legislativ</a:t>
            </a:r>
            <a:r>
              <a:rPr lang="en-GB" sz="3600" dirty="0">
                <a:solidFill>
                  <a:schemeClr val="tx2">
                    <a:lumMod val="50000"/>
                    <a:lumOff val="50000"/>
                  </a:schemeClr>
                </a:solidFill>
              </a:rPr>
              <a:t> </a:t>
            </a:r>
            <a:r>
              <a:rPr lang="en-GB" sz="3600" dirty="0" err="1">
                <a:solidFill>
                  <a:schemeClr val="tx2">
                    <a:lumMod val="50000"/>
                    <a:lumOff val="50000"/>
                  </a:schemeClr>
                </a:solidFill>
              </a:rPr>
              <a:t>și</a:t>
            </a:r>
            <a:r>
              <a:rPr lang="en-GB" sz="3600" dirty="0">
                <a:solidFill>
                  <a:schemeClr val="tx2">
                    <a:lumMod val="50000"/>
                    <a:lumOff val="50000"/>
                  </a:schemeClr>
                </a:solidFill>
              </a:rPr>
              <a:t> </a:t>
            </a:r>
            <a:r>
              <a:rPr lang="en-GB" sz="3600" dirty="0" err="1">
                <a:solidFill>
                  <a:schemeClr val="tx2">
                    <a:lumMod val="50000"/>
                    <a:lumOff val="50000"/>
                  </a:schemeClr>
                </a:solidFill>
              </a:rPr>
              <a:t>precedentul</a:t>
            </a:r>
            <a:r>
              <a:rPr lang="en-GB" sz="3600" dirty="0">
                <a:solidFill>
                  <a:schemeClr val="tx2">
                    <a:lumMod val="50000"/>
                    <a:lumOff val="50000"/>
                  </a:schemeClr>
                </a:solidFill>
              </a:rPr>
              <a:t> </a:t>
            </a:r>
            <a:r>
              <a:rPr lang="en-GB" sz="3600" dirty="0" err="1">
                <a:solidFill>
                  <a:schemeClr val="tx2">
                    <a:lumMod val="50000"/>
                    <a:lumOff val="50000"/>
                  </a:schemeClr>
                </a:solidFill>
              </a:rPr>
              <a:t>pandemiei</a:t>
            </a:r>
            <a:endParaRPr lang="ro-RO" sz="36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F9FB7B3E-47EF-073E-9596-03CEA6800FF5}"/>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761996" y="1705510"/>
            <a:ext cx="10668004" cy="4301225"/>
          </a:xfrm>
        </p:spPr>
        <p:txBody>
          <a:bodyPr>
            <a:normAutofit lnSpcReduction="10000"/>
          </a:bodyPr>
          <a:lstStyle/>
          <a:p>
            <a:pPr indent="0" algn="just">
              <a:buNone/>
            </a:pPr>
            <a:r>
              <a:rPr lang="ro-RO" sz="1800" b="1" noProof="0" dirty="0"/>
              <a:t>Legea nr. 114 din 28 aprilie 2021 privind unele măsuri în domeniul justiției în contextul pandemiei de COVID-19</a:t>
            </a:r>
            <a:r>
              <a:rPr lang="ro-RO" sz="1800" noProof="0" dirty="0"/>
              <a:t>:</a:t>
            </a:r>
          </a:p>
          <a:p>
            <a:pPr marL="571500" indent="-342900" algn="just">
              <a:buFont typeface="Wingdings" pitchFamily="2" charset="2"/>
              <a:buChar char="ü"/>
            </a:pPr>
            <a:r>
              <a:rPr lang="ro-RO" sz="1800" b="1" noProof="0" dirty="0">
                <a:solidFill>
                  <a:schemeClr val="tx2">
                    <a:lumMod val="50000"/>
                    <a:lumOff val="50000"/>
                  </a:schemeClr>
                </a:solidFill>
              </a:rPr>
              <a:t>în materie civilă</a:t>
            </a:r>
            <a:r>
              <a:rPr lang="ro-RO" sz="1800" noProof="0" dirty="0"/>
              <a:t>, ca instanțele de judecată să aibă posibilitatea, </a:t>
            </a:r>
            <a:r>
              <a:rPr lang="ro-RO" sz="1800" b="1" noProof="0" dirty="0"/>
              <a:t>cu acordul părților </a:t>
            </a:r>
            <a:r>
              <a:rPr lang="ro-RO" sz="1800" noProof="0" dirty="0"/>
              <a:t>și în măsura în care condițiile tehnice o permit, să organizeze ședințele de judecată prin intermediul unor mijloace de comunicare audiovizuală;</a:t>
            </a:r>
          </a:p>
          <a:p>
            <a:pPr marL="571500" indent="-342900" algn="just">
              <a:buFont typeface="Wingdings" pitchFamily="2" charset="2"/>
              <a:buChar char="ü"/>
            </a:pPr>
            <a:r>
              <a:rPr lang="ro-RO" sz="1800" b="1" noProof="0" dirty="0">
                <a:solidFill>
                  <a:schemeClr val="tx2">
                    <a:lumMod val="50000"/>
                    <a:lumOff val="50000"/>
                  </a:schemeClr>
                </a:solidFill>
              </a:rPr>
              <a:t>în materie penală</a:t>
            </a:r>
            <a:r>
              <a:rPr lang="ro-RO" sz="1800" noProof="0" dirty="0"/>
              <a:t>, audierea </a:t>
            </a:r>
            <a:r>
              <a:rPr lang="ro-RO" sz="1800" b="1" noProof="0" dirty="0"/>
              <a:t>persoanelor aflate în stare de detenție </a:t>
            </a:r>
            <a:r>
              <a:rPr lang="ro-RO" sz="1800" noProof="0" dirty="0"/>
              <a:t>să fie realizată prin videoconferință, din locul de deținere, </a:t>
            </a:r>
            <a:r>
              <a:rPr lang="ro-RO" sz="1800" b="1" noProof="0" dirty="0"/>
              <a:t>fără a fi necesar consimțământul acestora</a:t>
            </a:r>
            <a:r>
              <a:rPr lang="ro-RO" sz="1800" noProof="0" dirty="0"/>
              <a:t>.</a:t>
            </a:r>
          </a:p>
          <a:p>
            <a:pPr indent="0" algn="just">
              <a:buNone/>
            </a:pPr>
            <a:r>
              <a:rPr lang="ro-RO" sz="1800" b="1" noProof="0" dirty="0"/>
              <a:t>Hotărârea Colegiului de Conducere al Tribunalului București nr. 11 din 9 aprilie 2020:</a:t>
            </a:r>
          </a:p>
          <a:p>
            <a:pPr algn="just">
              <a:buFont typeface="Wingdings" pitchFamily="2" charset="2"/>
              <a:buChar char="ü"/>
            </a:pPr>
            <a:r>
              <a:rPr lang="ro-RO" sz="1800" noProof="0" dirty="0"/>
              <a:t>Tribunalul București a fost una din instanțele românești care au autorizat desfășurarea anumitor procese prin intermediul videoconferinței, prin posibilitatea de a soluționa online, într-un format adaptat condițiilor excepționale ale pandemiei (existența acordului tuturor părților implicate și al judecătorului, efectuarea procedurii de citare prin intermediul e-mailului și al telefonului, stabilirea ordinii cauzelor programate pentru audiere online), anumite cauze.</a:t>
            </a:r>
          </a:p>
          <a:p>
            <a:pPr indent="0" algn="just">
              <a:buNone/>
            </a:pPr>
            <a:endParaRPr lang="ro-RO" sz="1600" dirty="0"/>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31991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E04326-629B-9623-9367-17D6D9C55DCF}"/>
              </a:ext>
            </a:extLst>
          </p:cNvPr>
          <p:cNvSpPr>
            <a:spLocks noGrp="1"/>
          </p:cNvSpPr>
          <p:nvPr>
            <p:ph type="title"/>
          </p:nvPr>
        </p:nvSpPr>
        <p:spPr>
          <a:xfrm>
            <a:off x="761996" y="382385"/>
            <a:ext cx="10668004" cy="1113295"/>
          </a:xfrm>
        </p:spPr>
        <p:txBody>
          <a:bodyPr anchor="b">
            <a:noAutofit/>
          </a:bodyPr>
          <a:lstStyle/>
          <a:p>
            <a:pPr algn="ctr"/>
            <a:r>
              <a:rPr lang="en-GB" sz="3200" dirty="0">
                <a:solidFill>
                  <a:schemeClr val="tx2">
                    <a:lumMod val="50000"/>
                    <a:lumOff val="50000"/>
                  </a:schemeClr>
                </a:solidFill>
              </a:rPr>
              <a:t>PRIMA PROPUNERE LEGISLATIVĂ PRIVIND DESFĂȘURAREA PROCESELOR CIVILE ÎN SISTEM VIDEOCONFERINȚĂ</a:t>
            </a:r>
            <a:endParaRPr lang="ro-RO" sz="32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B42839A2-3DE3-13A9-E503-49929FD0FB62}"/>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761996" y="1495680"/>
            <a:ext cx="10668004" cy="4761281"/>
          </a:xfrm>
        </p:spPr>
        <p:txBody>
          <a:bodyPr>
            <a:normAutofit/>
          </a:bodyPr>
          <a:lstStyle/>
          <a:p>
            <a:pPr marL="0" lvl="0" indent="0" algn="just" eaLnBrk="0" fontAlgn="base" hangingPunct="0">
              <a:lnSpc>
                <a:spcPct val="100000"/>
              </a:lnSpc>
              <a:spcBef>
                <a:spcPct val="0"/>
              </a:spcBef>
              <a:spcAft>
                <a:spcPct val="0"/>
              </a:spcAft>
              <a:buClrTx/>
              <a:buNone/>
            </a:pPr>
            <a:r>
              <a:rPr lang="ro-RO" b="1" dirty="0">
                <a:solidFill>
                  <a:schemeClr val="tx1"/>
                </a:solidFill>
              </a:rPr>
              <a:t>Proiectul de lege pentru modificarea </a:t>
            </a:r>
            <a:r>
              <a:rPr lang="ro-RO" b="1" dirty="0" err="1">
                <a:solidFill>
                  <a:schemeClr val="tx1"/>
                </a:solidFill>
              </a:rPr>
              <a:t>şi</a:t>
            </a:r>
            <a:r>
              <a:rPr lang="ro-RO" b="1" dirty="0">
                <a:solidFill>
                  <a:schemeClr val="tx1"/>
                </a:solidFill>
              </a:rPr>
              <a:t> completarea Legii nr. 134/2010 privind Codul de procedură civilă, înregistrat la Senat cu numărul L568/2020</a:t>
            </a:r>
            <a:r>
              <a:rPr lang="en-RO" b="1" dirty="0">
                <a:solidFill>
                  <a:schemeClr val="tx1"/>
                </a:solidFill>
              </a:rPr>
              <a:t>:</a:t>
            </a:r>
          </a:p>
          <a:p>
            <a:pPr marL="0" lvl="0" indent="0" algn="just" eaLnBrk="0" fontAlgn="base" hangingPunct="0">
              <a:lnSpc>
                <a:spcPct val="100000"/>
              </a:lnSpc>
              <a:spcBef>
                <a:spcPct val="0"/>
              </a:spcBef>
              <a:spcAft>
                <a:spcPct val="0"/>
              </a:spcAft>
              <a:buClrTx/>
              <a:buNone/>
            </a:pPr>
            <a:endParaRPr lang="en-RO" altLang="en-RO" b="1"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ro-RO" sz="1800" dirty="0">
                <a:solidFill>
                  <a:schemeClr val="tx1"/>
                </a:solidFill>
              </a:rPr>
              <a:t>Posibilitatea de a solicita instanței ca desfășurarea ședinței de judecată să fie efectuată prin videoconferință</a:t>
            </a:r>
            <a:r>
              <a:rPr lang="en-RO" sz="1800" dirty="0">
                <a:solidFill>
                  <a:schemeClr val="tx1"/>
                </a:solidFill>
              </a:rPr>
              <a:t> era recunoscută atât </a:t>
            </a:r>
            <a:r>
              <a:rPr lang="en-RO" sz="1800" b="1" dirty="0">
                <a:solidFill>
                  <a:schemeClr val="tx1"/>
                </a:solidFill>
              </a:rPr>
              <a:t>reclamantului</a:t>
            </a:r>
            <a:r>
              <a:rPr lang="en-RO" sz="1800" dirty="0">
                <a:solidFill>
                  <a:schemeClr val="tx1"/>
                </a:solidFill>
              </a:rPr>
              <a:t> (prin cererea de chemare în judecată), cât și </a:t>
            </a:r>
            <a:r>
              <a:rPr lang="en-RO" sz="1800" b="1" dirty="0">
                <a:solidFill>
                  <a:schemeClr val="tx1"/>
                </a:solidFill>
              </a:rPr>
              <a:t>pârâtului</a:t>
            </a:r>
            <a:r>
              <a:rPr lang="en-RO" sz="1800" dirty="0">
                <a:solidFill>
                  <a:schemeClr val="tx1"/>
                </a:solidFill>
              </a:rPr>
              <a:t> (prin întâmpinare);</a:t>
            </a:r>
          </a:p>
          <a:p>
            <a:pPr marL="0" lvl="0" indent="0" algn="just" eaLnBrk="0" fontAlgn="base" hangingPunct="0">
              <a:lnSpc>
                <a:spcPct val="100000"/>
              </a:lnSpc>
              <a:spcBef>
                <a:spcPct val="0"/>
              </a:spcBef>
              <a:spcAft>
                <a:spcPct val="0"/>
              </a:spcAft>
              <a:buClrTx/>
              <a:buNone/>
            </a:pPr>
            <a:endParaRPr lang="en-RO" sz="18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ro-RO" sz="1800" dirty="0">
                <a:solidFill>
                  <a:schemeClr val="tx1"/>
                </a:solidFill>
              </a:rPr>
              <a:t>În cauzele considerate </a:t>
            </a:r>
            <a:r>
              <a:rPr lang="ro-RO" sz="1800" b="1" dirty="0">
                <a:solidFill>
                  <a:schemeClr val="tx1"/>
                </a:solidFill>
              </a:rPr>
              <a:t>urgente</a:t>
            </a:r>
            <a:r>
              <a:rPr lang="ro-RO" sz="1800" dirty="0">
                <a:solidFill>
                  <a:schemeClr val="tx1"/>
                </a:solidFill>
              </a:rPr>
              <a:t>, erau prevăzute situații în care instanța era obligată, </a:t>
            </a:r>
            <a:r>
              <a:rPr lang="ro-RO" sz="1800" b="1" dirty="0">
                <a:solidFill>
                  <a:schemeClr val="tx1"/>
                </a:solidFill>
              </a:rPr>
              <a:t>din oficiu</a:t>
            </a:r>
            <a:r>
              <a:rPr lang="ro-RO" sz="1800" dirty="0">
                <a:solidFill>
                  <a:schemeClr val="tx1"/>
                </a:solidFill>
              </a:rPr>
              <a:t>, să dispună desfășurarea procesului în această manieră, </a:t>
            </a:r>
            <a:r>
              <a:rPr lang="ro-RO" sz="1800" b="1" dirty="0">
                <a:solidFill>
                  <a:schemeClr val="tx1"/>
                </a:solidFill>
              </a:rPr>
              <a:t>indiferent dacă părțile solicitau sau nu acest lucru</a:t>
            </a:r>
            <a:r>
              <a:rPr lang="en-RO" sz="1800" dirty="0">
                <a:solidFill>
                  <a:schemeClr val="tx1"/>
                </a:solidFill>
              </a:rPr>
              <a:t>;</a:t>
            </a:r>
          </a:p>
          <a:p>
            <a:pPr marL="0" lvl="0" indent="0" algn="just" eaLnBrk="0" fontAlgn="base" hangingPunct="0">
              <a:lnSpc>
                <a:spcPct val="100000"/>
              </a:lnSpc>
              <a:spcBef>
                <a:spcPct val="0"/>
              </a:spcBef>
              <a:spcAft>
                <a:spcPct val="0"/>
              </a:spcAft>
              <a:buClrTx/>
              <a:buNone/>
            </a:pPr>
            <a:endParaRPr lang="en-RO" sz="18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en-RO" altLang="en-RO" sz="1800" dirty="0">
                <a:solidFill>
                  <a:schemeClr val="tx1"/>
                </a:solidFill>
              </a:rPr>
              <a:t>Cerință esențială: menținerea </a:t>
            </a:r>
            <a:r>
              <a:rPr lang="en-RO" altLang="en-RO" sz="1800" b="1" dirty="0">
                <a:solidFill>
                  <a:schemeClr val="tx1"/>
                </a:solidFill>
              </a:rPr>
              <a:t>solemnității ședinței</a:t>
            </a:r>
            <a:r>
              <a:rPr lang="en-RO" altLang="en-RO" sz="1800" dirty="0">
                <a:solidFill>
                  <a:schemeClr val="tx1"/>
                </a:solidFill>
              </a:rPr>
              <a:t> (comportament, cadru, vestimentație, lipsa perturbărilor);</a:t>
            </a:r>
          </a:p>
          <a:p>
            <a:pPr marL="0" lvl="0" indent="0" algn="just" eaLnBrk="0" fontAlgn="base" hangingPunct="0">
              <a:lnSpc>
                <a:spcPct val="100000"/>
              </a:lnSpc>
              <a:spcBef>
                <a:spcPct val="0"/>
              </a:spcBef>
              <a:spcAft>
                <a:spcPct val="0"/>
              </a:spcAft>
              <a:buClrTx/>
              <a:buNone/>
            </a:pPr>
            <a:endParaRPr lang="en-RO" altLang="en-RO" sz="18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ro-RO" sz="1800" dirty="0">
                <a:solidFill>
                  <a:schemeClr val="tx1"/>
                </a:solidFill>
              </a:rPr>
              <a:t>Dacă aceste cerințe NU erau respectate, instanța avea la dispoziție </a:t>
            </a:r>
            <a:r>
              <a:rPr lang="ro-RO" sz="1800" b="1" dirty="0">
                <a:solidFill>
                  <a:schemeClr val="tx1"/>
                </a:solidFill>
              </a:rPr>
              <a:t>sancțiuni</a:t>
            </a:r>
            <a:r>
              <a:rPr lang="ro-RO" sz="1800" dirty="0">
                <a:solidFill>
                  <a:schemeClr val="tx1"/>
                </a:solidFill>
              </a:rPr>
              <a:t> pentru nerespectarea dispozițiilor privind ordinea și solemnitatea ședinței, care constau în posibilitatea de a aplica </a:t>
            </a:r>
            <a:r>
              <a:rPr lang="ro-RO" sz="1800" b="1" dirty="0">
                <a:solidFill>
                  <a:schemeClr val="tx1"/>
                </a:solidFill>
              </a:rPr>
              <a:t>amenzi judiciare cuprinse între 100 și 1.000 de lei.</a:t>
            </a:r>
            <a:endParaRPr lang="en-RO" altLang="en-RO" sz="1800" b="1" dirty="0">
              <a:solidFill>
                <a:schemeClr val="tx1"/>
              </a:solidFill>
            </a:endParaRPr>
          </a:p>
        </p:txBody>
      </p:sp>
      <p:sp>
        <p:nvSpPr>
          <p:cNvPr id="13"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58095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ABC17B-3197-97E2-318C-2BA58AA6CEFA}"/>
              </a:ext>
            </a:extLst>
          </p:cNvPr>
          <p:cNvSpPr>
            <a:spLocks noGrp="1"/>
          </p:cNvSpPr>
          <p:nvPr>
            <p:ph type="title"/>
          </p:nvPr>
        </p:nvSpPr>
        <p:spPr>
          <a:xfrm>
            <a:off x="761996" y="382385"/>
            <a:ext cx="10668004" cy="1113295"/>
          </a:xfrm>
        </p:spPr>
        <p:txBody>
          <a:bodyPr anchor="b">
            <a:normAutofit/>
          </a:bodyPr>
          <a:lstStyle/>
          <a:p>
            <a:pPr algn="ctr"/>
            <a:endParaRPr lang="ro-RO" dirty="0"/>
          </a:p>
        </p:txBody>
      </p:sp>
      <p:sp>
        <p:nvSpPr>
          <p:cNvPr id="3" name="Content Placeholder 2">
            <a:extLst>
              <a:ext uri="{FF2B5EF4-FFF2-40B4-BE49-F238E27FC236}">
                <a16:creationId xmlns:a16="http://schemas.microsoft.com/office/drawing/2014/main" id="{CAF08628-A894-75FA-7B97-25B4F3B5AE01}"/>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761996" y="1785257"/>
            <a:ext cx="10668004" cy="4034775"/>
          </a:xfrm>
        </p:spPr>
        <p:txBody>
          <a:bodyPr>
            <a:normAutofit fontScale="92500" lnSpcReduction="10000"/>
          </a:bodyPr>
          <a:lstStyle/>
          <a:p>
            <a:pPr marL="0" lvl="0" indent="0" algn="just" eaLnBrk="0" fontAlgn="base" hangingPunct="0">
              <a:lnSpc>
                <a:spcPct val="100000"/>
              </a:lnSpc>
              <a:spcBef>
                <a:spcPct val="0"/>
              </a:spcBef>
              <a:spcAft>
                <a:spcPct val="0"/>
              </a:spcAft>
              <a:buClrTx/>
              <a:buNone/>
            </a:pPr>
            <a:r>
              <a:rPr lang="en-RO" altLang="en-RO" sz="2400" dirty="0">
                <a:solidFill>
                  <a:schemeClr val="tx1"/>
                </a:solidFill>
              </a:rPr>
              <a:t>Propunerea a fost </a:t>
            </a:r>
            <a:r>
              <a:rPr lang="ro-RO" sz="2400" b="1" dirty="0">
                <a:solidFill>
                  <a:srgbClr val="FF0000"/>
                </a:solidFill>
              </a:rPr>
              <a:t>respinsă</a:t>
            </a:r>
            <a:r>
              <a:rPr lang="ro-RO" sz="2400" b="1" dirty="0">
                <a:solidFill>
                  <a:schemeClr val="tx1"/>
                </a:solidFill>
              </a:rPr>
              <a:t> în mod definitiv</a:t>
            </a:r>
            <a:r>
              <a:rPr lang="ro-RO" sz="2400" dirty="0">
                <a:solidFill>
                  <a:schemeClr val="tx1"/>
                </a:solidFill>
              </a:rPr>
              <a:t> de Camera Deputaților în ședința plenară din 8 iunie 2021</a:t>
            </a:r>
            <a:r>
              <a:rPr lang="en-RO" sz="2400" dirty="0">
                <a:solidFill>
                  <a:schemeClr val="tx1"/>
                </a:solidFill>
              </a:rPr>
              <a:t>,</a:t>
            </a:r>
            <a:r>
              <a:rPr lang="en-RO" altLang="en-RO" sz="2400" dirty="0">
                <a:solidFill>
                  <a:schemeClr val="tx1"/>
                </a:solidFill>
              </a:rPr>
              <a:t>  fiind identificate:</a:t>
            </a:r>
          </a:p>
          <a:p>
            <a:pPr marL="0" lvl="0" indent="0" algn="just" eaLnBrk="0" fontAlgn="base" hangingPunct="0">
              <a:lnSpc>
                <a:spcPct val="100000"/>
              </a:lnSpc>
              <a:spcBef>
                <a:spcPct val="0"/>
              </a:spcBef>
              <a:spcAft>
                <a:spcPct val="0"/>
              </a:spcAft>
              <a:buClrTx/>
              <a:buNone/>
            </a:pPr>
            <a:endParaRPr lang="en-RO" altLang="en-RO" sz="24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en-RO" altLang="en-RO" sz="2400" dirty="0">
                <a:solidFill>
                  <a:schemeClr val="tx1"/>
                </a:solidFill>
              </a:rPr>
              <a:t>zone de </a:t>
            </a:r>
            <a:r>
              <a:rPr lang="en-RO" altLang="en-RO" sz="2400" b="1" dirty="0">
                <a:solidFill>
                  <a:schemeClr val="tx1"/>
                </a:solidFill>
              </a:rPr>
              <a:t>neclaritate legislativă - </a:t>
            </a:r>
            <a:r>
              <a:rPr lang="ro-RO" sz="2400" dirty="0">
                <a:solidFill>
                  <a:schemeClr val="tx1"/>
                </a:solidFill>
              </a:rPr>
              <a:t>nefiind explicit menționat dacă această procedură se extindea și asupra cauzelor în care se aplică în mod subsidiar normele Codului de procedură civilă, conform unor reglementări speciale, cum ar fi cele din domeniul </a:t>
            </a:r>
            <a:r>
              <a:rPr lang="ro-RO" sz="2400" b="1" dirty="0">
                <a:solidFill>
                  <a:schemeClr val="tx1"/>
                </a:solidFill>
              </a:rPr>
              <a:t>contenciosului administrativ, contravențiilor sau insolvenței</a:t>
            </a:r>
            <a:r>
              <a:rPr lang="en-RO" sz="2400" dirty="0">
                <a:solidFill>
                  <a:schemeClr val="tx1"/>
                </a:solidFill>
              </a:rPr>
              <a:t>;</a:t>
            </a:r>
          </a:p>
          <a:p>
            <a:pPr marL="0" lvl="0" indent="0" algn="just" eaLnBrk="0" fontAlgn="base" hangingPunct="0">
              <a:lnSpc>
                <a:spcPct val="100000"/>
              </a:lnSpc>
              <a:spcBef>
                <a:spcPct val="0"/>
              </a:spcBef>
              <a:spcAft>
                <a:spcPct val="0"/>
              </a:spcAft>
              <a:buClrTx/>
              <a:buNone/>
            </a:pPr>
            <a:endParaRPr lang="en-RO" altLang="en-RO" sz="2400" dirty="0">
              <a:solidFill>
                <a:schemeClr val="tx1"/>
              </a:solidFill>
            </a:endParaRPr>
          </a:p>
          <a:p>
            <a:pPr lvl="0" algn="just" eaLnBrk="0" fontAlgn="base" hangingPunct="0">
              <a:lnSpc>
                <a:spcPct val="100000"/>
              </a:lnSpc>
              <a:spcBef>
                <a:spcPct val="0"/>
              </a:spcBef>
              <a:spcAft>
                <a:spcPct val="0"/>
              </a:spcAft>
              <a:buClrTx/>
              <a:buFont typeface="Wingdings" pitchFamily="2" charset="2"/>
              <a:buChar char="ü"/>
            </a:pPr>
            <a:r>
              <a:rPr lang="en-RO" altLang="en-RO" sz="2400" dirty="0">
                <a:solidFill>
                  <a:schemeClr val="tx1"/>
                </a:solidFill>
              </a:rPr>
              <a:t>riscuri de </a:t>
            </a:r>
            <a:r>
              <a:rPr lang="en-RO" altLang="en-RO" sz="2400" b="1" dirty="0">
                <a:solidFill>
                  <a:schemeClr val="tx1"/>
                </a:solidFill>
              </a:rPr>
              <a:t>tratament inegal - </a:t>
            </a:r>
            <a:r>
              <a:rPr lang="ro-RO" sz="2400" dirty="0">
                <a:solidFill>
                  <a:schemeClr val="tx1"/>
                </a:solidFill>
              </a:rPr>
              <a:t>limita dreptul de a solicita desfășurarea procesului prin videoconferință doar la părțile principale, reclamantul și pârâtul, fiind, astfel, excluse alte categorii de participanți procesuali, cum sunt </a:t>
            </a:r>
            <a:r>
              <a:rPr lang="ro-RO" sz="2400" b="1" dirty="0">
                <a:solidFill>
                  <a:schemeClr val="tx1"/>
                </a:solidFill>
              </a:rPr>
              <a:t>intervenienții voluntari sau forțați</a:t>
            </a:r>
            <a:r>
              <a:rPr lang="ro-RO" sz="2400" dirty="0">
                <a:solidFill>
                  <a:schemeClr val="tx1"/>
                </a:solidFill>
              </a:rPr>
              <a:t>, care dobândesc calitatea de parte potrivit art. 55 C. </a:t>
            </a:r>
            <a:r>
              <a:rPr lang="ro-RO" sz="2400" dirty="0" err="1">
                <a:solidFill>
                  <a:schemeClr val="tx1"/>
                </a:solidFill>
              </a:rPr>
              <a:t>proc</a:t>
            </a:r>
            <a:r>
              <a:rPr lang="ro-RO" sz="2400" dirty="0">
                <a:solidFill>
                  <a:schemeClr val="tx1"/>
                </a:solidFill>
              </a:rPr>
              <a:t>. civ. </a:t>
            </a:r>
            <a:endParaRPr lang="en-RO" altLang="en-RO" sz="2400" dirty="0">
              <a:solidFill>
                <a:schemeClr val="tx1"/>
              </a:solidFill>
            </a:endParaRP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21119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A06BB1-DF96-D6D6-29D5-C2D0AFAD8D9C}"/>
              </a:ext>
            </a:extLst>
          </p:cNvPr>
          <p:cNvSpPr>
            <a:spLocks noGrp="1"/>
          </p:cNvSpPr>
          <p:nvPr>
            <p:ph type="title"/>
          </p:nvPr>
        </p:nvSpPr>
        <p:spPr>
          <a:xfrm>
            <a:off x="761997" y="0"/>
            <a:ext cx="10668004" cy="1113295"/>
          </a:xfrm>
        </p:spPr>
        <p:txBody>
          <a:bodyPr anchor="b">
            <a:noAutofit/>
          </a:bodyPr>
          <a:lstStyle/>
          <a:p>
            <a:pPr algn="ctr"/>
            <a:r>
              <a:rPr lang="ro-RO" sz="2400" dirty="0">
                <a:solidFill>
                  <a:schemeClr val="tx2">
                    <a:lumMod val="50000"/>
                    <a:lumOff val="50000"/>
                  </a:schemeClr>
                </a:solidFill>
              </a:rPr>
              <a:t>A DOUA PROPUNERE LEGISLATIVĂ </a:t>
            </a:r>
            <a:r>
              <a:rPr lang="en-GB" sz="2400" dirty="0">
                <a:solidFill>
                  <a:schemeClr val="tx2">
                    <a:lumMod val="50000"/>
                    <a:lumOff val="50000"/>
                  </a:schemeClr>
                </a:solidFill>
              </a:rPr>
              <a:t>PRIVIND DESFĂȘURAREA PROCESELOR CIVILE ÎN SISTEM VIDEOCONFERINȚĂ</a:t>
            </a:r>
            <a:endParaRPr lang="ro-RO" sz="24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58543BA1-0287-B0DA-BB8B-80749F9B42F7}"/>
              </a:ext>
            </a:extLst>
          </p:cNvPr>
          <p:cNvSpPr>
            <a:spLocks noGrp="1"/>
          </p:cNvSpPr>
          <p:nvPr>
            <p:ph idx="1"/>
            <p:extLst>
              <p:ext uri="{E7BDC344-281C-4309-B0C6-D0EE65EED2A8}">
                <p202:designPr xmlns:p202="http://schemas.microsoft.com/office/powerpoint/2020/02/main">
                  <p202:designTagLst>
                    <p202:designTag name="ARCH:1:CLS" val="LargePlainText"/>
                  </p202:designTagLst>
                </p202:designPr>
              </p:ext>
            </p:extLst>
          </p:nvPr>
        </p:nvSpPr>
        <p:spPr>
          <a:xfrm>
            <a:off x="333632" y="1210962"/>
            <a:ext cx="11677136" cy="4967416"/>
          </a:xfrm>
        </p:spPr>
        <p:txBody>
          <a:bodyPr>
            <a:normAutofit fontScale="25000" lnSpcReduction="20000"/>
          </a:bodyPr>
          <a:lstStyle/>
          <a:p>
            <a:pPr indent="0">
              <a:lnSpc>
                <a:spcPct val="120000"/>
              </a:lnSpc>
              <a:buNone/>
            </a:pPr>
            <a:r>
              <a:rPr lang="ro-RO" sz="6400" b="1" noProof="0" dirty="0">
                <a:solidFill>
                  <a:schemeClr val="tx1"/>
                </a:solidFill>
              </a:rPr>
              <a:t>Propunerea legislativă nr. BP67/2025, pentru completarea art. 220 din Legea nr. 134/2010 privind Codul de procedura civilă, </a:t>
            </a:r>
            <a:r>
              <a:rPr lang="ro-RO" sz="6400" b="1" noProof="0" dirty="0">
                <a:solidFill>
                  <a:srgbClr val="00B050"/>
                </a:solidFill>
              </a:rPr>
              <a:t>adoptată</a:t>
            </a:r>
            <a:r>
              <a:rPr lang="ro-RO" sz="6400" b="1" noProof="0" dirty="0">
                <a:solidFill>
                  <a:schemeClr val="tx1"/>
                </a:solidFill>
              </a:rPr>
              <a:t> de Senat în data de 11 iunie 2025:</a:t>
            </a:r>
          </a:p>
          <a:p>
            <a:pPr lvl="1" algn="just" eaLnBrk="0" fontAlgn="base" hangingPunct="0">
              <a:lnSpc>
                <a:spcPct val="120000"/>
              </a:lnSpc>
              <a:spcBef>
                <a:spcPct val="0"/>
              </a:spcBef>
              <a:spcAft>
                <a:spcPct val="0"/>
              </a:spcAft>
              <a:buClrTx/>
              <a:buFont typeface="Wingdings" pitchFamily="2" charset="2"/>
              <a:buChar char="ü"/>
            </a:pPr>
            <a:r>
              <a:rPr lang="ro-RO" sz="6400" noProof="0" dirty="0">
                <a:solidFill>
                  <a:schemeClr val="tx1"/>
                </a:solidFill>
              </a:rPr>
              <a:t>În cauzele civile aflate în stare de </a:t>
            </a:r>
            <a:r>
              <a:rPr lang="ro-RO" sz="6400" b="1" noProof="0" dirty="0">
                <a:solidFill>
                  <a:schemeClr val="tx1"/>
                </a:solidFill>
              </a:rPr>
              <a:t>amânare</a:t>
            </a:r>
            <a:r>
              <a:rPr lang="ro-RO" sz="6400" noProof="0" dirty="0">
                <a:solidFill>
                  <a:schemeClr val="tx1"/>
                </a:solidFill>
              </a:rPr>
              <a:t>, grefierul să notifice telefonic părțile, </a:t>
            </a:r>
            <a:r>
              <a:rPr lang="ro-RO" sz="6400" b="1" noProof="0" dirty="0">
                <a:solidFill>
                  <a:schemeClr val="tx1"/>
                </a:solidFill>
              </a:rPr>
              <a:t>cu cel puțin două zile înainte de termen</a:t>
            </a:r>
            <a:r>
              <a:rPr lang="ro-RO" sz="6400" noProof="0" dirty="0">
                <a:solidFill>
                  <a:schemeClr val="tx1"/>
                </a:solidFill>
              </a:rPr>
              <a:t>, despre starea dosarului și să le ofere opțiunea de a participa prin videoconferință;</a:t>
            </a:r>
          </a:p>
          <a:p>
            <a:pPr lvl="1" algn="just" eaLnBrk="0" fontAlgn="base" hangingPunct="0">
              <a:lnSpc>
                <a:spcPct val="120000"/>
              </a:lnSpc>
              <a:spcBef>
                <a:spcPct val="0"/>
              </a:spcBef>
              <a:spcAft>
                <a:spcPct val="0"/>
              </a:spcAft>
              <a:buClrTx/>
              <a:buFont typeface="Wingdings" pitchFamily="2" charset="2"/>
              <a:buChar char="ü"/>
            </a:pPr>
            <a:r>
              <a:rPr lang="ro-RO" sz="6400" b="1" noProof="0" dirty="0">
                <a:solidFill>
                  <a:schemeClr val="tx1"/>
                </a:solidFill>
              </a:rPr>
              <a:t>Dacă una dintre părți optează pentru videoconferință, ședința poate avea loc online chiar dacă cealaltă parte se prezintă fizic la instanță.</a:t>
            </a:r>
          </a:p>
          <a:p>
            <a:pPr marL="0" indent="0">
              <a:lnSpc>
                <a:spcPct val="120000"/>
              </a:lnSpc>
              <a:buNone/>
            </a:pPr>
            <a:r>
              <a:rPr lang="ro-RO" sz="6400" noProof="0" dirty="0">
                <a:solidFill>
                  <a:schemeClr val="tx1"/>
                </a:solidFill>
              </a:rPr>
              <a:t>    Măsura este apreciată ca fiind </a:t>
            </a:r>
            <a:r>
              <a:rPr lang="ro-RO" sz="6400" b="1" noProof="0" dirty="0">
                <a:solidFill>
                  <a:schemeClr val="tx1"/>
                </a:solidFill>
              </a:rPr>
              <a:t>oportuna și eficientă</a:t>
            </a:r>
            <a:r>
              <a:rPr lang="ro-RO" sz="6400" noProof="0" dirty="0">
                <a:solidFill>
                  <a:schemeClr val="tx1"/>
                </a:solidFill>
              </a:rPr>
              <a:t>:</a:t>
            </a:r>
          </a:p>
          <a:p>
            <a:pPr lvl="1">
              <a:lnSpc>
                <a:spcPct val="120000"/>
              </a:lnSpc>
              <a:buFont typeface="Wingdings" pitchFamily="2" charset="2"/>
              <a:buChar char="ü"/>
            </a:pPr>
            <a:r>
              <a:rPr lang="ro-RO" sz="6400" noProof="0" dirty="0">
                <a:solidFill>
                  <a:schemeClr val="tx1"/>
                </a:solidFill>
              </a:rPr>
              <a:t>reduce durata ședințelor;</a:t>
            </a:r>
          </a:p>
          <a:p>
            <a:pPr lvl="1">
              <a:lnSpc>
                <a:spcPct val="120000"/>
              </a:lnSpc>
              <a:buFont typeface="Wingdings" pitchFamily="2" charset="2"/>
              <a:buChar char="ü"/>
            </a:pPr>
            <a:r>
              <a:rPr lang="ro-RO" sz="6400" noProof="0" dirty="0">
                <a:solidFill>
                  <a:schemeClr val="tx1"/>
                </a:solidFill>
              </a:rPr>
              <a:t>scade costurile de deplasare pentru părți și avocați;</a:t>
            </a:r>
          </a:p>
          <a:p>
            <a:pPr lvl="1">
              <a:lnSpc>
                <a:spcPct val="120000"/>
              </a:lnSpc>
              <a:buFont typeface="Wingdings" pitchFamily="2" charset="2"/>
              <a:buChar char="ü"/>
            </a:pPr>
            <a:r>
              <a:rPr lang="ro-RO" sz="6400" noProof="0" dirty="0">
                <a:solidFill>
                  <a:schemeClr val="tx1"/>
                </a:solidFill>
              </a:rPr>
              <a:t>facilitează participarea persoanelor aflate la distanțe mari;</a:t>
            </a:r>
          </a:p>
          <a:p>
            <a:pPr lvl="1">
              <a:lnSpc>
                <a:spcPct val="120000"/>
              </a:lnSpc>
              <a:buFont typeface="Wingdings" pitchFamily="2" charset="2"/>
              <a:buChar char="ü"/>
            </a:pPr>
            <a:r>
              <a:rPr lang="ro-RO" sz="6400" noProof="0" dirty="0">
                <a:solidFill>
                  <a:schemeClr val="tx1"/>
                </a:solidFill>
              </a:rPr>
              <a:t>optimizează gestionarea zilelor cu multe termene pentru avocați.</a:t>
            </a:r>
          </a:p>
          <a:p>
            <a:pPr marL="0" indent="0">
              <a:lnSpc>
                <a:spcPct val="120000"/>
              </a:lnSpc>
              <a:buNone/>
            </a:pPr>
            <a:r>
              <a:rPr lang="ro-RO" sz="6400" b="1" noProof="0" dirty="0">
                <a:solidFill>
                  <a:schemeClr val="tx1"/>
                </a:solidFill>
              </a:rPr>
              <a:t>    Situația tehnică la nivelul instanțelor, </a:t>
            </a:r>
            <a:r>
              <a:rPr lang="ro-RO" sz="6400" noProof="0" dirty="0">
                <a:solidFill>
                  <a:schemeClr val="tx1"/>
                </a:solidFill>
              </a:rPr>
              <a:t>conform expunerii de motive:</a:t>
            </a:r>
          </a:p>
          <a:p>
            <a:pPr lvl="1">
              <a:lnSpc>
                <a:spcPct val="120000"/>
              </a:lnSpc>
              <a:buFont typeface="Wingdings" pitchFamily="2" charset="2"/>
              <a:buChar char="ü"/>
            </a:pPr>
            <a:r>
              <a:rPr lang="ro-RO" sz="6400" b="1" noProof="0" dirty="0">
                <a:solidFill>
                  <a:schemeClr val="tx1"/>
                </a:solidFill>
              </a:rPr>
              <a:t>211 din 243 instanțe (86,83%)</a:t>
            </a:r>
            <a:r>
              <a:rPr lang="ro-RO" sz="6400" noProof="0" dirty="0">
                <a:solidFill>
                  <a:schemeClr val="tx1"/>
                </a:solidFill>
              </a:rPr>
              <a:t> nu au raportat probleme – sistemele de videoconferință sunt funcționale;</a:t>
            </a:r>
          </a:p>
          <a:p>
            <a:pPr lvl="1">
              <a:lnSpc>
                <a:spcPct val="120000"/>
              </a:lnSpc>
              <a:buFont typeface="Wingdings" pitchFamily="2" charset="2"/>
              <a:buChar char="ü"/>
            </a:pPr>
            <a:r>
              <a:rPr lang="ro-RO" sz="6400" noProof="0" dirty="0">
                <a:solidFill>
                  <a:schemeClr val="tx1"/>
                </a:solidFill>
              </a:rPr>
              <a:t>Problemele izolate sunt legate de lipsa dotării tuturor sălilor și de uzura unor echipamente.</a:t>
            </a:r>
          </a:p>
          <a:p>
            <a:pPr lvl="1">
              <a:lnSpc>
                <a:spcPct val="120000"/>
              </a:lnSpc>
              <a:buFont typeface="Wingdings" pitchFamily="2" charset="2"/>
              <a:buChar char="ü"/>
            </a:pPr>
            <a:r>
              <a:rPr lang="ro-RO" sz="6400" noProof="0" dirty="0">
                <a:solidFill>
                  <a:schemeClr val="tx1"/>
                </a:solidFill>
              </a:rPr>
              <a:t>Ministerul Justiției consideră că aceste deficiențe pot fi </a:t>
            </a:r>
            <a:r>
              <a:rPr lang="ro-RO" sz="6400" b="1" noProof="0" dirty="0">
                <a:solidFill>
                  <a:schemeClr val="tx1"/>
                </a:solidFill>
              </a:rPr>
              <a:t>soluționate rapid</a:t>
            </a:r>
            <a:r>
              <a:rPr lang="ro-RO" sz="6400" noProof="0" dirty="0">
                <a:solidFill>
                  <a:schemeClr val="tx1"/>
                </a:solidFill>
              </a:rPr>
              <a:t>.</a:t>
            </a:r>
          </a:p>
          <a:p>
            <a:pPr marL="0" indent="0">
              <a:buNone/>
            </a:pPr>
            <a:endParaRPr lang="en-GB" dirty="0"/>
          </a:p>
          <a:p>
            <a:pPr marL="0" lvl="0" indent="0" algn="just" eaLnBrk="0" fontAlgn="base" hangingPunct="0">
              <a:lnSpc>
                <a:spcPct val="100000"/>
              </a:lnSpc>
              <a:spcBef>
                <a:spcPct val="0"/>
              </a:spcBef>
              <a:spcAft>
                <a:spcPct val="0"/>
              </a:spcAft>
              <a:buClrTx/>
              <a:buNone/>
            </a:pPr>
            <a:endParaRPr lang="ro-RO" sz="1600" b="1" dirty="0">
              <a:solidFill>
                <a:schemeClr val="tx1"/>
              </a:solidFill>
            </a:endParaRP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07497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9DBA3C2-C92B-4CEB-868F-52A62295B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85AC72-5D91-F111-B2B4-A302A2C724CB}"/>
              </a:ext>
            </a:extLst>
          </p:cNvPr>
          <p:cNvSpPr>
            <a:spLocks noGrp="1"/>
          </p:cNvSpPr>
          <p:nvPr>
            <p:ph type="title"/>
          </p:nvPr>
        </p:nvSpPr>
        <p:spPr>
          <a:xfrm>
            <a:off x="761996" y="382385"/>
            <a:ext cx="10668004" cy="778595"/>
          </a:xfrm>
        </p:spPr>
        <p:txBody>
          <a:bodyPr anchor="b">
            <a:noAutofit/>
          </a:bodyPr>
          <a:lstStyle/>
          <a:p>
            <a:pPr algn="ctr"/>
            <a:r>
              <a:rPr lang="ro-RO" sz="3200" b="1" dirty="0">
                <a:solidFill>
                  <a:schemeClr val="tx2">
                    <a:lumMod val="50000"/>
                    <a:lumOff val="50000"/>
                  </a:schemeClr>
                </a:solidFill>
              </a:rPr>
              <a:t>sistemul videoconferinței ÎN PROCESELE PENALE</a:t>
            </a:r>
            <a:endParaRPr lang="ro-RO" sz="3200" dirty="0">
              <a:solidFill>
                <a:schemeClr val="tx2">
                  <a:lumMod val="50000"/>
                  <a:lumOff val="50000"/>
                </a:schemeClr>
              </a:solidFill>
            </a:endParaRPr>
          </a:p>
        </p:txBody>
      </p:sp>
      <p:sp>
        <p:nvSpPr>
          <p:cNvPr id="3" name="Content Placeholder 2">
            <a:extLst>
              <a:ext uri="{FF2B5EF4-FFF2-40B4-BE49-F238E27FC236}">
                <a16:creationId xmlns:a16="http://schemas.microsoft.com/office/drawing/2014/main" id="{6C2CF125-3E37-99D0-86BD-D229CE5713ED}"/>
              </a:ext>
            </a:extLst>
          </p:cNvPr>
          <p:cNvSpPr>
            <a:spLocks noGrp="1"/>
          </p:cNvSpPr>
          <p:nvPr>
            <p:ph idx="1"/>
          </p:nvPr>
        </p:nvSpPr>
        <p:spPr>
          <a:xfrm>
            <a:off x="761996" y="1335640"/>
            <a:ext cx="10668004" cy="4671095"/>
          </a:xfrm>
        </p:spPr>
        <p:txBody>
          <a:bodyPr>
            <a:normAutofit/>
          </a:bodyPr>
          <a:lstStyle/>
          <a:p>
            <a:pPr algn="just">
              <a:buFont typeface="Wingdings" pitchFamily="2" charset="2"/>
              <a:buChar char="ü"/>
            </a:pPr>
            <a:r>
              <a:rPr lang="ro-RO" sz="1800" b="1" dirty="0">
                <a:solidFill>
                  <a:schemeClr val="tx1"/>
                </a:solidFill>
              </a:rPr>
              <a:t>desfășurarea eficientă a procedurilor cu caracter transfrontalier</a:t>
            </a:r>
            <a:r>
              <a:rPr lang="ro-RO" sz="1800" dirty="0">
                <a:solidFill>
                  <a:schemeClr val="tx1"/>
                </a:solidFill>
              </a:rPr>
              <a:t> (spre exemplu, art. 193 din Legea nr. 302/2004);</a:t>
            </a:r>
          </a:p>
          <a:p>
            <a:pPr algn="just">
              <a:buFont typeface="Wingdings" pitchFamily="2" charset="2"/>
              <a:buChar char="ü"/>
            </a:pPr>
            <a:r>
              <a:rPr lang="ro-RO" sz="1800" b="1" dirty="0">
                <a:solidFill>
                  <a:schemeClr val="tx1"/>
                </a:solidFill>
              </a:rPr>
              <a:t>audierea în sistem de videoconferință, posibilă pentru cei privați de libertate în centrele de reținere, arest preventiv sau penitenciare, în anumite condiții </a:t>
            </a:r>
            <a:r>
              <a:rPr lang="ro-RO" sz="1800" dirty="0">
                <a:solidFill>
                  <a:schemeClr val="tx1"/>
                </a:solidFill>
              </a:rPr>
              <a:t>(art. 106 alin. 2, art. 204 alin. 7, art. 235 alin. 3, art. 364 alin. 1, art. 364 alin. 1 și alin. 4 și art. 597 alin. 2</a:t>
            </a:r>
            <a:r>
              <a:rPr lang="ro-RO" sz="1800" baseline="30000" dirty="0">
                <a:solidFill>
                  <a:schemeClr val="tx1"/>
                </a:solidFill>
              </a:rPr>
              <a:t>1</a:t>
            </a:r>
            <a:r>
              <a:rPr lang="ro-RO" sz="1800" dirty="0">
                <a:solidFill>
                  <a:schemeClr val="tx1"/>
                </a:solidFill>
              </a:rPr>
              <a:t> C. </a:t>
            </a:r>
            <a:r>
              <a:rPr lang="ro-RO" sz="1800" dirty="0" err="1">
                <a:solidFill>
                  <a:schemeClr val="tx1"/>
                </a:solidFill>
              </a:rPr>
              <a:t>proc</a:t>
            </a:r>
            <a:r>
              <a:rPr lang="ro-RO" sz="1800" dirty="0">
                <a:solidFill>
                  <a:schemeClr val="tx1"/>
                </a:solidFill>
              </a:rPr>
              <a:t>. </a:t>
            </a:r>
            <a:r>
              <a:rPr lang="ro-RO" sz="1800" dirty="0" err="1">
                <a:solidFill>
                  <a:schemeClr val="tx1"/>
                </a:solidFill>
              </a:rPr>
              <a:t>pen</a:t>
            </a:r>
            <a:r>
              <a:rPr lang="ro-RO" sz="1800" dirty="0">
                <a:solidFill>
                  <a:schemeClr val="tx1"/>
                </a:solidFill>
              </a:rPr>
              <a:t>.);</a:t>
            </a:r>
          </a:p>
          <a:p>
            <a:pPr marL="0" indent="0" algn="just">
              <a:buNone/>
            </a:pPr>
            <a:endParaRPr lang="ro-RO" sz="1800" dirty="0">
              <a:solidFill>
                <a:schemeClr val="tx1"/>
              </a:solidFill>
            </a:endParaRPr>
          </a:p>
          <a:p>
            <a:pPr marL="0" indent="0" algn="just">
              <a:buNone/>
            </a:pPr>
            <a:r>
              <a:rPr lang="ro-RO" sz="1800" dirty="0">
                <a:solidFill>
                  <a:schemeClr val="tx1"/>
                </a:solidFill>
              </a:rPr>
              <a:t>Codul de procedură penală a mai suferit modificări în materia utilizării videoconferinței, </a:t>
            </a:r>
            <a:r>
              <a:rPr lang="ro-RO" sz="1800" b="1" dirty="0">
                <a:solidFill>
                  <a:schemeClr val="tx1"/>
                </a:solidFill>
              </a:rPr>
              <a:t>ulterioare apariției contextului pandemic</a:t>
            </a:r>
            <a:r>
              <a:rPr lang="ro-RO" sz="1800" dirty="0">
                <a:solidFill>
                  <a:schemeClr val="tx1"/>
                </a:solidFill>
              </a:rPr>
              <a:t>, privind:</a:t>
            </a:r>
          </a:p>
          <a:p>
            <a:pPr algn="just">
              <a:buFont typeface="Wingdings" pitchFamily="2" charset="2"/>
              <a:buChar char="ü"/>
            </a:pPr>
            <a:r>
              <a:rPr lang="ro-RO" sz="1800" b="1" dirty="0">
                <a:solidFill>
                  <a:schemeClr val="tx1"/>
                </a:solidFill>
              </a:rPr>
              <a:t>cazurile de suspendare a urmăririi penale </a:t>
            </a:r>
            <a:r>
              <a:rPr lang="ro-RO" sz="1800" dirty="0">
                <a:solidFill>
                  <a:schemeClr val="tx1"/>
                </a:solidFill>
              </a:rPr>
              <a:t>(art. 312 alin. 1</a:t>
            </a:r>
            <a:r>
              <a:rPr lang="ro-RO" sz="1800" baseline="30000" dirty="0">
                <a:solidFill>
                  <a:schemeClr val="tx1"/>
                </a:solidFill>
              </a:rPr>
              <a:t>1 </a:t>
            </a:r>
            <a:r>
              <a:rPr lang="ro-RO" sz="1800" dirty="0">
                <a:solidFill>
                  <a:schemeClr val="tx1"/>
                </a:solidFill>
              </a:rPr>
              <a:t>și 1</a:t>
            </a:r>
            <a:r>
              <a:rPr lang="ro-RO" sz="1800" baseline="30000" dirty="0">
                <a:solidFill>
                  <a:schemeClr val="tx1"/>
                </a:solidFill>
              </a:rPr>
              <a:t>2</a:t>
            </a:r>
            <a:r>
              <a:rPr lang="ro-RO" sz="1800" dirty="0">
                <a:solidFill>
                  <a:schemeClr val="tx1"/>
                </a:solidFill>
              </a:rPr>
              <a:t>, astfel cum a fost modificat prin Legea nr. 228/2020);</a:t>
            </a:r>
          </a:p>
          <a:p>
            <a:pPr algn="just">
              <a:buFont typeface="Wingdings" pitchFamily="2" charset="2"/>
              <a:buChar char="ü"/>
            </a:pPr>
            <a:r>
              <a:rPr lang="ro-RO" sz="1800" b="1" dirty="0">
                <a:solidFill>
                  <a:schemeClr val="tx1"/>
                </a:solidFill>
              </a:rPr>
              <a:t>suspendarea judecății </a:t>
            </a:r>
            <a:r>
              <a:rPr lang="ro-RO" sz="1800" dirty="0">
                <a:solidFill>
                  <a:schemeClr val="tx1"/>
                </a:solidFill>
              </a:rPr>
              <a:t>(art. 367 alin.</a:t>
            </a:r>
            <a:r>
              <a:rPr lang="ro-RO" sz="1800" baseline="30000" dirty="0">
                <a:solidFill>
                  <a:schemeClr val="tx1"/>
                </a:solidFill>
              </a:rPr>
              <a:t> </a:t>
            </a:r>
            <a:r>
              <a:rPr lang="ro-RO" sz="1800" dirty="0">
                <a:solidFill>
                  <a:schemeClr val="tx1"/>
                </a:solidFill>
              </a:rPr>
              <a:t>1</a:t>
            </a:r>
            <a:r>
              <a:rPr lang="ro-RO" sz="1800" baseline="30000" dirty="0">
                <a:solidFill>
                  <a:schemeClr val="tx1"/>
                </a:solidFill>
              </a:rPr>
              <a:t>1</a:t>
            </a:r>
            <a:r>
              <a:rPr lang="ro-RO" sz="1800" dirty="0">
                <a:solidFill>
                  <a:schemeClr val="tx1"/>
                </a:solidFill>
              </a:rPr>
              <a:t> și 1</a:t>
            </a:r>
            <a:r>
              <a:rPr lang="ro-RO" sz="1800" baseline="30000" dirty="0">
                <a:solidFill>
                  <a:schemeClr val="tx1"/>
                </a:solidFill>
              </a:rPr>
              <a:t>2</a:t>
            </a:r>
            <a:r>
              <a:rPr lang="ro-RO" sz="1800" dirty="0">
                <a:solidFill>
                  <a:schemeClr val="tx1"/>
                </a:solidFill>
              </a:rPr>
              <a:t>, astfel cum a fost modificat prin Legea nr. 228/2020);</a:t>
            </a:r>
          </a:p>
          <a:p>
            <a:pPr algn="just">
              <a:buFont typeface="Wingdings" pitchFamily="2" charset="2"/>
              <a:buChar char="ü"/>
            </a:pPr>
            <a:r>
              <a:rPr lang="ro-RO" sz="1800" b="1" dirty="0">
                <a:solidFill>
                  <a:schemeClr val="tx1"/>
                </a:solidFill>
              </a:rPr>
              <a:t>audierea persoanelor vătămate pentru care a fost stabilită, în condițiile legii, existența unor nevoi specifice de protecție</a:t>
            </a:r>
            <a:r>
              <a:rPr lang="ro-RO" sz="1800" dirty="0">
                <a:solidFill>
                  <a:schemeClr val="tx1"/>
                </a:solidFill>
              </a:rPr>
              <a:t> [art. 111 alin. 6 punctul d), astfel cum a fost modificat prin Legea nr. 217/2023</a:t>
            </a:r>
            <a:r>
              <a:rPr lang="ro-RO" dirty="0"/>
              <a:t>]</a:t>
            </a:r>
            <a:r>
              <a:rPr lang="ro-RO" sz="1800" dirty="0">
                <a:solidFill>
                  <a:schemeClr val="tx1"/>
                </a:solidFill>
              </a:rPr>
              <a:t>.</a:t>
            </a:r>
            <a:endParaRPr lang="en-RO" sz="1800" dirty="0">
              <a:solidFill>
                <a:schemeClr val="tx1"/>
              </a:solidFill>
            </a:endParaRPr>
          </a:p>
          <a:p>
            <a:pPr marL="0" indent="0">
              <a:buNone/>
            </a:pPr>
            <a:endParaRPr lang="ro-RO" sz="1800" dirty="0">
              <a:solidFill>
                <a:schemeClr val="tx1"/>
              </a:solidFill>
            </a:endParaRPr>
          </a:p>
        </p:txBody>
      </p:sp>
      <p:sp>
        <p:nvSpPr>
          <p:cNvPr id="10" name="Freeform: Shape 9">
            <a:extLst>
              <a:ext uri="{FF2B5EF4-FFF2-40B4-BE49-F238E27FC236}">
                <a16:creationId xmlns:a16="http://schemas.microsoft.com/office/drawing/2014/main" id="{0A5C11C9-65D2-491A-A266-6ADBD2CB44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06736"/>
            <a:ext cx="12191998" cy="851265"/>
          </a:xfrm>
          <a:custGeom>
            <a:avLst/>
            <a:gdLst>
              <a:gd name="connsiteX0" fmla="*/ 619389 w 12191998"/>
              <a:gd name="connsiteY0" fmla="*/ 0 h 851265"/>
              <a:gd name="connsiteX1" fmla="*/ 687652 w 12191998"/>
              <a:gd name="connsiteY1" fmla="*/ 3175 h 851265"/>
              <a:gd name="connsiteX2" fmla="*/ 747977 w 12191998"/>
              <a:gd name="connsiteY2" fmla="*/ 9525 h 851265"/>
              <a:gd name="connsiteX3" fmla="*/ 800364 w 12191998"/>
              <a:gd name="connsiteY3" fmla="*/ 20637 h 851265"/>
              <a:gd name="connsiteX4" fmla="*/ 846402 w 12191998"/>
              <a:gd name="connsiteY4" fmla="*/ 36512 h 851265"/>
              <a:gd name="connsiteX5" fmla="*/ 887677 w 12191998"/>
              <a:gd name="connsiteY5" fmla="*/ 52387 h 851265"/>
              <a:gd name="connsiteX6" fmla="*/ 924189 w 12191998"/>
              <a:gd name="connsiteY6" fmla="*/ 68262 h 851265"/>
              <a:gd name="connsiteX7" fmla="*/ 962289 w 12191998"/>
              <a:gd name="connsiteY7" fmla="*/ 87312 h 851265"/>
              <a:gd name="connsiteX8" fmla="*/ 1000389 w 12191998"/>
              <a:gd name="connsiteY8" fmla="*/ 106362 h 851265"/>
              <a:gd name="connsiteX9" fmla="*/ 1036902 w 12191998"/>
              <a:gd name="connsiteY9" fmla="*/ 125412 h 851265"/>
              <a:gd name="connsiteX10" fmla="*/ 1078177 w 12191998"/>
              <a:gd name="connsiteY10" fmla="*/ 141287 h 851265"/>
              <a:gd name="connsiteX11" fmla="*/ 1124214 w 12191998"/>
              <a:gd name="connsiteY11" fmla="*/ 155575 h 851265"/>
              <a:gd name="connsiteX12" fmla="*/ 1176602 w 12191998"/>
              <a:gd name="connsiteY12" fmla="*/ 166687 h 851265"/>
              <a:gd name="connsiteX13" fmla="*/ 1236927 w 12191998"/>
              <a:gd name="connsiteY13" fmla="*/ 174625 h 851265"/>
              <a:gd name="connsiteX14" fmla="*/ 1305189 w 12191998"/>
              <a:gd name="connsiteY14" fmla="*/ 176212 h 851265"/>
              <a:gd name="connsiteX15" fmla="*/ 1373452 w 12191998"/>
              <a:gd name="connsiteY15" fmla="*/ 174625 h 851265"/>
              <a:gd name="connsiteX16" fmla="*/ 1433777 w 12191998"/>
              <a:gd name="connsiteY16" fmla="*/ 166687 h 851265"/>
              <a:gd name="connsiteX17" fmla="*/ 1486164 w 12191998"/>
              <a:gd name="connsiteY17" fmla="*/ 155575 h 851265"/>
              <a:gd name="connsiteX18" fmla="*/ 1532202 w 12191998"/>
              <a:gd name="connsiteY18" fmla="*/ 141287 h 851265"/>
              <a:gd name="connsiteX19" fmla="*/ 1573477 w 12191998"/>
              <a:gd name="connsiteY19" fmla="*/ 125412 h 851265"/>
              <a:gd name="connsiteX20" fmla="*/ 1609989 w 12191998"/>
              <a:gd name="connsiteY20" fmla="*/ 106362 h 851265"/>
              <a:gd name="connsiteX21" fmla="*/ 1648089 w 12191998"/>
              <a:gd name="connsiteY21" fmla="*/ 87312 h 851265"/>
              <a:gd name="connsiteX22" fmla="*/ 1686189 w 12191998"/>
              <a:gd name="connsiteY22" fmla="*/ 68262 h 851265"/>
              <a:gd name="connsiteX23" fmla="*/ 1722702 w 12191998"/>
              <a:gd name="connsiteY23" fmla="*/ 52387 h 851265"/>
              <a:gd name="connsiteX24" fmla="*/ 1763977 w 12191998"/>
              <a:gd name="connsiteY24" fmla="*/ 36512 h 851265"/>
              <a:gd name="connsiteX25" fmla="*/ 1810014 w 12191998"/>
              <a:gd name="connsiteY25" fmla="*/ 20637 h 851265"/>
              <a:gd name="connsiteX26" fmla="*/ 1862402 w 12191998"/>
              <a:gd name="connsiteY26" fmla="*/ 9525 h 851265"/>
              <a:gd name="connsiteX27" fmla="*/ 1922727 w 12191998"/>
              <a:gd name="connsiteY27" fmla="*/ 3175 h 851265"/>
              <a:gd name="connsiteX28" fmla="*/ 1990989 w 12191998"/>
              <a:gd name="connsiteY28" fmla="*/ 0 h 851265"/>
              <a:gd name="connsiteX29" fmla="*/ 2059252 w 12191998"/>
              <a:gd name="connsiteY29" fmla="*/ 3175 h 851265"/>
              <a:gd name="connsiteX30" fmla="*/ 2119577 w 12191998"/>
              <a:gd name="connsiteY30" fmla="*/ 9525 h 851265"/>
              <a:gd name="connsiteX31" fmla="*/ 2171964 w 12191998"/>
              <a:gd name="connsiteY31" fmla="*/ 20637 h 851265"/>
              <a:gd name="connsiteX32" fmla="*/ 2218002 w 12191998"/>
              <a:gd name="connsiteY32" fmla="*/ 36512 h 851265"/>
              <a:gd name="connsiteX33" fmla="*/ 2259277 w 12191998"/>
              <a:gd name="connsiteY33" fmla="*/ 52387 h 851265"/>
              <a:gd name="connsiteX34" fmla="*/ 2295789 w 12191998"/>
              <a:gd name="connsiteY34" fmla="*/ 68262 h 851265"/>
              <a:gd name="connsiteX35" fmla="*/ 2333889 w 12191998"/>
              <a:gd name="connsiteY35" fmla="*/ 87312 h 851265"/>
              <a:gd name="connsiteX36" fmla="*/ 2371989 w 12191998"/>
              <a:gd name="connsiteY36" fmla="*/ 106362 h 851265"/>
              <a:gd name="connsiteX37" fmla="*/ 2408502 w 12191998"/>
              <a:gd name="connsiteY37" fmla="*/ 125412 h 851265"/>
              <a:gd name="connsiteX38" fmla="*/ 2449777 w 12191998"/>
              <a:gd name="connsiteY38" fmla="*/ 141287 h 851265"/>
              <a:gd name="connsiteX39" fmla="*/ 2495814 w 12191998"/>
              <a:gd name="connsiteY39" fmla="*/ 155575 h 851265"/>
              <a:gd name="connsiteX40" fmla="*/ 2548202 w 12191998"/>
              <a:gd name="connsiteY40" fmla="*/ 166687 h 851265"/>
              <a:gd name="connsiteX41" fmla="*/ 2608527 w 12191998"/>
              <a:gd name="connsiteY41" fmla="*/ 174625 h 851265"/>
              <a:gd name="connsiteX42" fmla="*/ 2676789 w 12191998"/>
              <a:gd name="connsiteY42" fmla="*/ 176212 h 851265"/>
              <a:gd name="connsiteX43" fmla="*/ 2745052 w 12191998"/>
              <a:gd name="connsiteY43" fmla="*/ 174625 h 851265"/>
              <a:gd name="connsiteX44" fmla="*/ 2805377 w 12191998"/>
              <a:gd name="connsiteY44" fmla="*/ 166687 h 851265"/>
              <a:gd name="connsiteX45" fmla="*/ 2857764 w 12191998"/>
              <a:gd name="connsiteY45" fmla="*/ 155575 h 851265"/>
              <a:gd name="connsiteX46" fmla="*/ 2903802 w 12191998"/>
              <a:gd name="connsiteY46" fmla="*/ 141287 h 851265"/>
              <a:gd name="connsiteX47" fmla="*/ 2945077 w 12191998"/>
              <a:gd name="connsiteY47" fmla="*/ 125412 h 851265"/>
              <a:gd name="connsiteX48" fmla="*/ 2981589 w 12191998"/>
              <a:gd name="connsiteY48" fmla="*/ 106362 h 851265"/>
              <a:gd name="connsiteX49" fmla="*/ 3019689 w 12191998"/>
              <a:gd name="connsiteY49" fmla="*/ 87312 h 851265"/>
              <a:gd name="connsiteX50" fmla="*/ 3057789 w 12191998"/>
              <a:gd name="connsiteY50" fmla="*/ 68262 h 851265"/>
              <a:gd name="connsiteX51" fmla="*/ 3094302 w 12191998"/>
              <a:gd name="connsiteY51" fmla="*/ 52387 h 851265"/>
              <a:gd name="connsiteX52" fmla="*/ 3135577 w 12191998"/>
              <a:gd name="connsiteY52" fmla="*/ 36512 h 851265"/>
              <a:gd name="connsiteX53" fmla="*/ 3181614 w 12191998"/>
              <a:gd name="connsiteY53" fmla="*/ 20637 h 851265"/>
              <a:gd name="connsiteX54" fmla="*/ 3234002 w 12191998"/>
              <a:gd name="connsiteY54" fmla="*/ 9525 h 851265"/>
              <a:gd name="connsiteX55" fmla="*/ 3294327 w 12191998"/>
              <a:gd name="connsiteY55" fmla="*/ 3175 h 851265"/>
              <a:gd name="connsiteX56" fmla="*/ 3361002 w 12191998"/>
              <a:gd name="connsiteY56" fmla="*/ 0 h 851265"/>
              <a:gd name="connsiteX57" fmla="*/ 3430852 w 12191998"/>
              <a:gd name="connsiteY57" fmla="*/ 3175 h 851265"/>
              <a:gd name="connsiteX58" fmla="*/ 3491177 w 12191998"/>
              <a:gd name="connsiteY58" fmla="*/ 9525 h 851265"/>
              <a:gd name="connsiteX59" fmla="*/ 3543564 w 12191998"/>
              <a:gd name="connsiteY59" fmla="*/ 20637 h 851265"/>
              <a:gd name="connsiteX60" fmla="*/ 3589602 w 12191998"/>
              <a:gd name="connsiteY60" fmla="*/ 36512 h 851265"/>
              <a:gd name="connsiteX61" fmla="*/ 3630877 w 12191998"/>
              <a:gd name="connsiteY61" fmla="*/ 52387 h 851265"/>
              <a:gd name="connsiteX62" fmla="*/ 3667389 w 12191998"/>
              <a:gd name="connsiteY62" fmla="*/ 68262 h 851265"/>
              <a:gd name="connsiteX63" fmla="*/ 3705489 w 12191998"/>
              <a:gd name="connsiteY63" fmla="*/ 87312 h 851265"/>
              <a:gd name="connsiteX64" fmla="*/ 3743589 w 12191998"/>
              <a:gd name="connsiteY64" fmla="*/ 106362 h 851265"/>
              <a:gd name="connsiteX65" fmla="*/ 3780102 w 12191998"/>
              <a:gd name="connsiteY65" fmla="*/ 125412 h 851265"/>
              <a:gd name="connsiteX66" fmla="*/ 3821377 w 12191998"/>
              <a:gd name="connsiteY66" fmla="*/ 141287 h 851265"/>
              <a:gd name="connsiteX67" fmla="*/ 3867414 w 12191998"/>
              <a:gd name="connsiteY67" fmla="*/ 155575 h 851265"/>
              <a:gd name="connsiteX68" fmla="*/ 3919802 w 12191998"/>
              <a:gd name="connsiteY68" fmla="*/ 166687 h 851265"/>
              <a:gd name="connsiteX69" fmla="*/ 3980127 w 12191998"/>
              <a:gd name="connsiteY69" fmla="*/ 174625 h 851265"/>
              <a:gd name="connsiteX70" fmla="*/ 4048389 w 12191998"/>
              <a:gd name="connsiteY70" fmla="*/ 176212 h 851265"/>
              <a:gd name="connsiteX71" fmla="*/ 4116652 w 12191998"/>
              <a:gd name="connsiteY71" fmla="*/ 174625 h 851265"/>
              <a:gd name="connsiteX72" fmla="*/ 4176977 w 12191998"/>
              <a:gd name="connsiteY72" fmla="*/ 166687 h 851265"/>
              <a:gd name="connsiteX73" fmla="*/ 4229364 w 12191998"/>
              <a:gd name="connsiteY73" fmla="*/ 155575 h 851265"/>
              <a:gd name="connsiteX74" fmla="*/ 4275402 w 12191998"/>
              <a:gd name="connsiteY74" fmla="*/ 141287 h 851265"/>
              <a:gd name="connsiteX75" fmla="*/ 4316677 w 12191998"/>
              <a:gd name="connsiteY75" fmla="*/ 125412 h 851265"/>
              <a:gd name="connsiteX76" fmla="*/ 4353189 w 12191998"/>
              <a:gd name="connsiteY76" fmla="*/ 106362 h 851265"/>
              <a:gd name="connsiteX77" fmla="*/ 4429389 w 12191998"/>
              <a:gd name="connsiteY77" fmla="*/ 68262 h 851265"/>
              <a:gd name="connsiteX78" fmla="*/ 4465902 w 12191998"/>
              <a:gd name="connsiteY78" fmla="*/ 52387 h 851265"/>
              <a:gd name="connsiteX79" fmla="*/ 4507177 w 12191998"/>
              <a:gd name="connsiteY79" fmla="*/ 36512 h 851265"/>
              <a:gd name="connsiteX80" fmla="*/ 4553216 w 12191998"/>
              <a:gd name="connsiteY80" fmla="*/ 20637 h 851265"/>
              <a:gd name="connsiteX81" fmla="*/ 4605602 w 12191998"/>
              <a:gd name="connsiteY81" fmla="*/ 9525 h 851265"/>
              <a:gd name="connsiteX82" fmla="*/ 4665928 w 12191998"/>
              <a:gd name="connsiteY82" fmla="*/ 3175 h 851265"/>
              <a:gd name="connsiteX83" fmla="*/ 4734189 w 12191998"/>
              <a:gd name="connsiteY83" fmla="*/ 0 h 851265"/>
              <a:gd name="connsiteX84" fmla="*/ 4802453 w 12191998"/>
              <a:gd name="connsiteY84" fmla="*/ 3175 h 851265"/>
              <a:gd name="connsiteX85" fmla="*/ 4862777 w 12191998"/>
              <a:gd name="connsiteY85" fmla="*/ 9525 h 851265"/>
              <a:gd name="connsiteX86" fmla="*/ 4915165 w 12191998"/>
              <a:gd name="connsiteY86" fmla="*/ 20637 h 851265"/>
              <a:gd name="connsiteX87" fmla="*/ 4961202 w 12191998"/>
              <a:gd name="connsiteY87" fmla="*/ 36512 h 851265"/>
              <a:gd name="connsiteX88" fmla="*/ 5002478 w 12191998"/>
              <a:gd name="connsiteY88" fmla="*/ 52387 h 851265"/>
              <a:gd name="connsiteX89" fmla="*/ 5038989 w 12191998"/>
              <a:gd name="connsiteY89" fmla="*/ 68262 h 851265"/>
              <a:gd name="connsiteX90" fmla="*/ 5077091 w 12191998"/>
              <a:gd name="connsiteY90" fmla="*/ 87312 h 851265"/>
              <a:gd name="connsiteX91" fmla="*/ 5115189 w 12191998"/>
              <a:gd name="connsiteY91" fmla="*/ 106362 h 851265"/>
              <a:gd name="connsiteX92" fmla="*/ 5151702 w 12191998"/>
              <a:gd name="connsiteY92" fmla="*/ 125412 h 851265"/>
              <a:gd name="connsiteX93" fmla="*/ 5192978 w 12191998"/>
              <a:gd name="connsiteY93" fmla="*/ 141287 h 851265"/>
              <a:gd name="connsiteX94" fmla="*/ 5239014 w 12191998"/>
              <a:gd name="connsiteY94" fmla="*/ 155575 h 851265"/>
              <a:gd name="connsiteX95" fmla="*/ 5291401 w 12191998"/>
              <a:gd name="connsiteY95" fmla="*/ 166687 h 851265"/>
              <a:gd name="connsiteX96" fmla="*/ 5351727 w 12191998"/>
              <a:gd name="connsiteY96" fmla="*/ 174625 h 851265"/>
              <a:gd name="connsiteX97" fmla="*/ 5410199 w 12191998"/>
              <a:gd name="connsiteY97" fmla="*/ 175985 h 851265"/>
              <a:gd name="connsiteX98" fmla="*/ 5468671 w 12191998"/>
              <a:gd name="connsiteY98" fmla="*/ 174625 h 851265"/>
              <a:gd name="connsiteX99" fmla="*/ 5528996 w 12191998"/>
              <a:gd name="connsiteY99" fmla="*/ 166687 h 851265"/>
              <a:gd name="connsiteX100" fmla="*/ 5581383 w 12191998"/>
              <a:gd name="connsiteY100" fmla="*/ 155575 h 851265"/>
              <a:gd name="connsiteX101" fmla="*/ 5627421 w 12191998"/>
              <a:gd name="connsiteY101" fmla="*/ 141287 h 851265"/>
              <a:gd name="connsiteX102" fmla="*/ 5668696 w 12191998"/>
              <a:gd name="connsiteY102" fmla="*/ 125412 h 851265"/>
              <a:gd name="connsiteX103" fmla="*/ 5705210 w 12191998"/>
              <a:gd name="connsiteY103" fmla="*/ 106362 h 851265"/>
              <a:gd name="connsiteX104" fmla="*/ 5743308 w 12191998"/>
              <a:gd name="connsiteY104" fmla="*/ 87312 h 851265"/>
              <a:gd name="connsiteX105" fmla="*/ 5781408 w 12191998"/>
              <a:gd name="connsiteY105" fmla="*/ 68262 h 851265"/>
              <a:gd name="connsiteX106" fmla="*/ 5817921 w 12191998"/>
              <a:gd name="connsiteY106" fmla="*/ 52387 h 851265"/>
              <a:gd name="connsiteX107" fmla="*/ 5859196 w 12191998"/>
              <a:gd name="connsiteY107" fmla="*/ 36512 h 851265"/>
              <a:gd name="connsiteX108" fmla="*/ 5905234 w 12191998"/>
              <a:gd name="connsiteY108" fmla="*/ 20637 h 851265"/>
              <a:gd name="connsiteX109" fmla="*/ 5957621 w 12191998"/>
              <a:gd name="connsiteY109" fmla="*/ 9525 h 851265"/>
              <a:gd name="connsiteX110" fmla="*/ 6017948 w 12191998"/>
              <a:gd name="connsiteY110" fmla="*/ 3175 h 851265"/>
              <a:gd name="connsiteX111" fmla="*/ 6086210 w 12191998"/>
              <a:gd name="connsiteY111" fmla="*/ 0 h 851265"/>
              <a:gd name="connsiteX112" fmla="*/ 6095999 w 12191998"/>
              <a:gd name="connsiteY112" fmla="*/ 455 h 851265"/>
              <a:gd name="connsiteX113" fmla="*/ 6105789 w 12191998"/>
              <a:gd name="connsiteY113" fmla="*/ 0 h 851265"/>
              <a:gd name="connsiteX114" fmla="*/ 6174052 w 12191998"/>
              <a:gd name="connsiteY114" fmla="*/ 3175 h 851265"/>
              <a:gd name="connsiteX115" fmla="*/ 6234377 w 12191998"/>
              <a:gd name="connsiteY115" fmla="*/ 9525 h 851265"/>
              <a:gd name="connsiteX116" fmla="*/ 6286764 w 12191998"/>
              <a:gd name="connsiteY116" fmla="*/ 20637 h 851265"/>
              <a:gd name="connsiteX117" fmla="*/ 6332802 w 12191998"/>
              <a:gd name="connsiteY117" fmla="*/ 36512 h 851265"/>
              <a:gd name="connsiteX118" fmla="*/ 6374077 w 12191998"/>
              <a:gd name="connsiteY118" fmla="*/ 52387 h 851265"/>
              <a:gd name="connsiteX119" fmla="*/ 6410589 w 12191998"/>
              <a:gd name="connsiteY119" fmla="*/ 68262 h 851265"/>
              <a:gd name="connsiteX120" fmla="*/ 6448689 w 12191998"/>
              <a:gd name="connsiteY120" fmla="*/ 87312 h 851265"/>
              <a:gd name="connsiteX121" fmla="*/ 6486789 w 12191998"/>
              <a:gd name="connsiteY121" fmla="*/ 106362 h 851265"/>
              <a:gd name="connsiteX122" fmla="*/ 6523302 w 12191998"/>
              <a:gd name="connsiteY122" fmla="*/ 125412 h 851265"/>
              <a:gd name="connsiteX123" fmla="*/ 6564577 w 12191998"/>
              <a:gd name="connsiteY123" fmla="*/ 141287 h 851265"/>
              <a:gd name="connsiteX124" fmla="*/ 6610614 w 12191998"/>
              <a:gd name="connsiteY124" fmla="*/ 155575 h 851265"/>
              <a:gd name="connsiteX125" fmla="*/ 6663002 w 12191998"/>
              <a:gd name="connsiteY125" fmla="*/ 166687 h 851265"/>
              <a:gd name="connsiteX126" fmla="*/ 6723327 w 12191998"/>
              <a:gd name="connsiteY126" fmla="*/ 174625 h 851265"/>
              <a:gd name="connsiteX127" fmla="*/ 6781799 w 12191998"/>
              <a:gd name="connsiteY127" fmla="*/ 175985 h 851265"/>
              <a:gd name="connsiteX128" fmla="*/ 6840271 w 12191998"/>
              <a:gd name="connsiteY128" fmla="*/ 174625 h 851265"/>
              <a:gd name="connsiteX129" fmla="*/ 6900596 w 12191998"/>
              <a:gd name="connsiteY129" fmla="*/ 166687 h 851265"/>
              <a:gd name="connsiteX130" fmla="*/ 6952983 w 12191998"/>
              <a:gd name="connsiteY130" fmla="*/ 155575 h 851265"/>
              <a:gd name="connsiteX131" fmla="*/ 6999021 w 12191998"/>
              <a:gd name="connsiteY131" fmla="*/ 141287 h 851265"/>
              <a:gd name="connsiteX132" fmla="*/ 7040296 w 12191998"/>
              <a:gd name="connsiteY132" fmla="*/ 125412 h 851265"/>
              <a:gd name="connsiteX133" fmla="*/ 7076808 w 12191998"/>
              <a:gd name="connsiteY133" fmla="*/ 106362 h 851265"/>
              <a:gd name="connsiteX134" fmla="*/ 7114908 w 12191998"/>
              <a:gd name="connsiteY134" fmla="*/ 87312 h 851265"/>
              <a:gd name="connsiteX135" fmla="*/ 7153008 w 12191998"/>
              <a:gd name="connsiteY135" fmla="*/ 68262 h 851265"/>
              <a:gd name="connsiteX136" fmla="*/ 7189521 w 12191998"/>
              <a:gd name="connsiteY136" fmla="*/ 52387 h 851265"/>
              <a:gd name="connsiteX137" fmla="*/ 7230796 w 12191998"/>
              <a:gd name="connsiteY137" fmla="*/ 36512 h 851265"/>
              <a:gd name="connsiteX138" fmla="*/ 7276833 w 12191998"/>
              <a:gd name="connsiteY138" fmla="*/ 20637 h 851265"/>
              <a:gd name="connsiteX139" fmla="*/ 7329221 w 12191998"/>
              <a:gd name="connsiteY139" fmla="*/ 9525 h 851265"/>
              <a:gd name="connsiteX140" fmla="*/ 7389546 w 12191998"/>
              <a:gd name="connsiteY140" fmla="*/ 3175 h 851265"/>
              <a:gd name="connsiteX141" fmla="*/ 7457808 w 12191998"/>
              <a:gd name="connsiteY141" fmla="*/ 0 h 851265"/>
              <a:gd name="connsiteX142" fmla="*/ 7526071 w 12191998"/>
              <a:gd name="connsiteY142" fmla="*/ 3175 h 851265"/>
              <a:gd name="connsiteX143" fmla="*/ 7586396 w 12191998"/>
              <a:gd name="connsiteY143" fmla="*/ 9525 h 851265"/>
              <a:gd name="connsiteX144" fmla="*/ 7638783 w 12191998"/>
              <a:gd name="connsiteY144" fmla="*/ 20637 h 851265"/>
              <a:gd name="connsiteX145" fmla="*/ 7684821 w 12191998"/>
              <a:gd name="connsiteY145" fmla="*/ 36512 h 851265"/>
              <a:gd name="connsiteX146" fmla="*/ 7726096 w 12191998"/>
              <a:gd name="connsiteY146" fmla="*/ 52387 h 851265"/>
              <a:gd name="connsiteX147" fmla="*/ 7762608 w 12191998"/>
              <a:gd name="connsiteY147" fmla="*/ 68262 h 851265"/>
              <a:gd name="connsiteX148" fmla="*/ 7800708 w 12191998"/>
              <a:gd name="connsiteY148" fmla="*/ 87312 h 851265"/>
              <a:gd name="connsiteX149" fmla="*/ 7838808 w 12191998"/>
              <a:gd name="connsiteY149" fmla="*/ 106362 h 851265"/>
              <a:gd name="connsiteX150" fmla="*/ 7875321 w 12191998"/>
              <a:gd name="connsiteY150" fmla="*/ 125412 h 851265"/>
              <a:gd name="connsiteX151" fmla="*/ 7916596 w 12191998"/>
              <a:gd name="connsiteY151" fmla="*/ 141287 h 851265"/>
              <a:gd name="connsiteX152" fmla="*/ 7962633 w 12191998"/>
              <a:gd name="connsiteY152" fmla="*/ 155575 h 851265"/>
              <a:gd name="connsiteX153" fmla="*/ 8015021 w 12191998"/>
              <a:gd name="connsiteY153" fmla="*/ 166687 h 851265"/>
              <a:gd name="connsiteX154" fmla="*/ 8075346 w 12191998"/>
              <a:gd name="connsiteY154" fmla="*/ 174625 h 851265"/>
              <a:gd name="connsiteX155" fmla="*/ 8143608 w 12191998"/>
              <a:gd name="connsiteY155" fmla="*/ 176212 h 851265"/>
              <a:gd name="connsiteX156" fmla="*/ 8211871 w 12191998"/>
              <a:gd name="connsiteY156" fmla="*/ 174625 h 851265"/>
              <a:gd name="connsiteX157" fmla="*/ 8272196 w 12191998"/>
              <a:gd name="connsiteY157" fmla="*/ 166687 h 851265"/>
              <a:gd name="connsiteX158" fmla="*/ 8324583 w 12191998"/>
              <a:gd name="connsiteY158" fmla="*/ 155575 h 851265"/>
              <a:gd name="connsiteX159" fmla="*/ 8370621 w 12191998"/>
              <a:gd name="connsiteY159" fmla="*/ 141287 h 851265"/>
              <a:gd name="connsiteX160" fmla="*/ 8411896 w 12191998"/>
              <a:gd name="connsiteY160" fmla="*/ 125412 h 851265"/>
              <a:gd name="connsiteX161" fmla="*/ 8448408 w 12191998"/>
              <a:gd name="connsiteY161" fmla="*/ 106362 h 851265"/>
              <a:gd name="connsiteX162" fmla="*/ 8486508 w 12191998"/>
              <a:gd name="connsiteY162" fmla="*/ 87312 h 851265"/>
              <a:gd name="connsiteX163" fmla="*/ 8524608 w 12191998"/>
              <a:gd name="connsiteY163" fmla="*/ 68262 h 851265"/>
              <a:gd name="connsiteX164" fmla="*/ 8561120 w 12191998"/>
              <a:gd name="connsiteY164" fmla="*/ 52387 h 851265"/>
              <a:gd name="connsiteX165" fmla="*/ 8602396 w 12191998"/>
              <a:gd name="connsiteY165" fmla="*/ 36512 h 851265"/>
              <a:gd name="connsiteX166" fmla="*/ 8648432 w 12191998"/>
              <a:gd name="connsiteY166" fmla="*/ 20637 h 851265"/>
              <a:gd name="connsiteX167" fmla="*/ 8700820 w 12191998"/>
              <a:gd name="connsiteY167" fmla="*/ 9525 h 851265"/>
              <a:gd name="connsiteX168" fmla="*/ 8761146 w 12191998"/>
              <a:gd name="connsiteY168" fmla="*/ 3175 h 851265"/>
              <a:gd name="connsiteX169" fmla="*/ 8827820 w 12191998"/>
              <a:gd name="connsiteY169" fmla="*/ 0 h 851265"/>
              <a:gd name="connsiteX170" fmla="*/ 8897670 w 12191998"/>
              <a:gd name="connsiteY170" fmla="*/ 3175 h 851265"/>
              <a:gd name="connsiteX171" fmla="*/ 8957996 w 12191998"/>
              <a:gd name="connsiteY171" fmla="*/ 9525 h 851265"/>
              <a:gd name="connsiteX172" fmla="*/ 9010382 w 12191998"/>
              <a:gd name="connsiteY172" fmla="*/ 20637 h 851265"/>
              <a:gd name="connsiteX173" fmla="*/ 9056420 w 12191998"/>
              <a:gd name="connsiteY173" fmla="*/ 36512 h 851265"/>
              <a:gd name="connsiteX174" fmla="*/ 9097696 w 12191998"/>
              <a:gd name="connsiteY174" fmla="*/ 52387 h 851265"/>
              <a:gd name="connsiteX175" fmla="*/ 9134208 w 12191998"/>
              <a:gd name="connsiteY175" fmla="*/ 68262 h 851265"/>
              <a:gd name="connsiteX176" fmla="*/ 9172308 w 12191998"/>
              <a:gd name="connsiteY176" fmla="*/ 87312 h 851265"/>
              <a:gd name="connsiteX177" fmla="*/ 9210408 w 12191998"/>
              <a:gd name="connsiteY177" fmla="*/ 106362 h 851265"/>
              <a:gd name="connsiteX178" fmla="*/ 9246920 w 12191998"/>
              <a:gd name="connsiteY178" fmla="*/ 125412 h 851265"/>
              <a:gd name="connsiteX179" fmla="*/ 9288196 w 12191998"/>
              <a:gd name="connsiteY179" fmla="*/ 141287 h 851265"/>
              <a:gd name="connsiteX180" fmla="*/ 9334232 w 12191998"/>
              <a:gd name="connsiteY180" fmla="*/ 155575 h 851265"/>
              <a:gd name="connsiteX181" fmla="*/ 9386620 w 12191998"/>
              <a:gd name="connsiteY181" fmla="*/ 166687 h 851265"/>
              <a:gd name="connsiteX182" fmla="*/ 9446946 w 12191998"/>
              <a:gd name="connsiteY182" fmla="*/ 174625 h 851265"/>
              <a:gd name="connsiteX183" fmla="*/ 9515208 w 12191998"/>
              <a:gd name="connsiteY183" fmla="*/ 176212 h 851265"/>
              <a:gd name="connsiteX184" fmla="*/ 9583470 w 12191998"/>
              <a:gd name="connsiteY184" fmla="*/ 174625 h 851265"/>
              <a:gd name="connsiteX185" fmla="*/ 9643796 w 12191998"/>
              <a:gd name="connsiteY185" fmla="*/ 166687 h 851265"/>
              <a:gd name="connsiteX186" fmla="*/ 9696182 w 12191998"/>
              <a:gd name="connsiteY186" fmla="*/ 155575 h 851265"/>
              <a:gd name="connsiteX187" fmla="*/ 9742220 w 12191998"/>
              <a:gd name="connsiteY187" fmla="*/ 141287 h 851265"/>
              <a:gd name="connsiteX188" fmla="*/ 9783496 w 12191998"/>
              <a:gd name="connsiteY188" fmla="*/ 125412 h 851265"/>
              <a:gd name="connsiteX189" fmla="*/ 9820008 w 12191998"/>
              <a:gd name="connsiteY189" fmla="*/ 106362 h 851265"/>
              <a:gd name="connsiteX190" fmla="*/ 9896208 w 12191998"/>
              <a:gd name="connsiteY190" fmla="*/ 68262 h 851265"/>
              <a:gd name="connsiteX191" fmla="*/ 9932720 w 12191998"/>
              <a:gd name="connsiteY191" fmla="*/ 52387 h 851265"/>
              <a:gd name="connsiteX192" fmla="*/ 9973996 w 12191998"/>
              <a:gd name="connsiteY192" fmla="*/ 36512 h 851265"/>
              <a:gd name="connsiteX193" fmla="*/ 10020032 w 12191998"/>
              <a:gd name="connsiteY193" fmla="*/ 20637 h 851265"/>
              <a:gd name="connsiteX194" fmla="*/ 10072420 w 12191998"/>
              <a:gd name="connsiteY194" fmla="*/ 9525 h 851265"/>
              <a:gd name="connsiteX195" fmla="*/ 10132746 w 12191998"/>
              <a:gd name="connsiteY195" fmla="*/ 3175 h 851265"/>
              <a:gd name="connsiteX196" fmla="*/ 10201008 w 12191998"/>
              <a:gd name="connsiteY196" fmla="*/ 0 h 851265"/>
              <a:gd name="connsiteX197" fmla="*/ 10269270 w 12191998"/>
              <a:gd name="connsiteY197" fmla="*/ 3175 h 851265"/>
              <a:gd name="connsiteX198" fmla="*/ 10329596 w 12191998"/>
              <a:gd name="connsiteY198" fmla="*/ 9525 h 851265"/>
              <a:gd name="connsiteX199" fmla="*/ 10381982 w 12191998"/>
              <a:gd name="connsiteY199" fmla="*/ 20637 h 851265"/>
              <a:gd name="connsiteX200" fmla="*/ 10428020 w 12191998"/>
              <a:gd name="connsiteY200" fmla="*/ 36512 h 851265"/>
              <a:gd name="connsiteX201" fmla="*/ 10469296 w 12191998"/>
              <a:gd name="connsiteY201" fmla="*/ 52387 h 851265"/>
              <a:gd name="connsiteX202" fmla="*/ 10505808 w 12191998"/>
              <a:gd name="connsiteY202" fmla="*/ 68262 h 851265"/>
              <a:gd name="connsiteX203" fmla="*/ 10543908 w 12191998"/>
              <a:gd name="connsiteY203" fmla="*/ 87312 h 851265"/>
              <a:gd name="connsiteX204" fmla="*/ 10582008 w 12191998"/>
              <a:gd name="connsiteY204" fmla="*/ 106362 h 851265"/>
              <a:gd name="connsiteX205" fmla="*/ 10618520 w 12191998"/>
              <a:gd name="connsiteY205" fmla="*/ 125412 h 851265"/>
              <a:gd name="connsiteX206" fmla="*/ 10659796 w 12191998"/>
              <a:gd name="connsiteY206" fmla="*/ 141287 h 851265"/>
              <a:gd name="connsiteX207" fmla="*/ 10705832 w 12191998"/>
              <a:gd name="connsiteY207" fmla="*/ 155575 h 851265"/>
              <a:gd name="connsiteX208" fmla="*/ 10758220 w 12191998"/>
              <a:gd name="connsiteY208" fmla="*/ 166687 h 851265"/>
              <a:gd name="connsiteX209" fmla="*/ 10818546 w 12191998"/>
              <a:gd name="connsiteY209" fmla="*/ 174625 h 851265"/>
              <a:gd name="connsiteX210" fmla="*/ 10886808 w 12191998"/>
              <a:gd name="connsiteY210" fmla="*/ 176212 h 851265"/>
              <a:gd name="connsiteX211" fmla="*/ 10955070 w 12191998"/>
              <a:gd name="connsiteY211" fmla="*/ 174625 h 851265"/>
              <a:gd name="connsiteX212" fmla="*/ 11015396 w 12191998"/>
              <a:gd name="connsiteY212" fmla="*/ 166687 h 851265"/>
              <a:gd name="connsiteX213" fmla="*/ 11067782 w 12191998"/>
              <a:gd name="connsiteY213" fmla="*/ 155575 h 851265"/>
              <a:gd name="connsiteX214" fmla="*/ 11113820 w 12191998"/>
              <a:gd name="connsiteY214" fmla="*/ 141287 h 851265"/>
              <a:gd name="connsiteX215" fmla="*/ 11155096 w 12191998"/>
              <a:gd name="connsiteY215" fmla="*/ 125412 h 851265"/>
              <a:gd name="connsiteX216" fmla="*/ 11191608 w 12191998"/>
              <a:gd name="connsiteY216" fmla="*/ 106362 h 851265"/>
              <a:gd name="connsiteX217" fmla="*/ 11229708 w 12191998"/>
              <a:gd name="connsiteY217" fmla="*/ 87312 h 851265"/>
              <a:gd name="connsiteX218" fmla="*/ 11267808 w 12191998"/>
              <a:gd name="connsiteY218" fmla="*/ 68262 h 851265"/>
              <a:gd name="connsiteX219" fmla="*/ 11304320 w 12191998"/>
              <a:gd name="connsiteY219" fmla="*/ 52387 h 851265"/>
              <a:gd name="connsiteX220" fmla="*/ 11345596 w 12191998"/>
              <a:gd name="connsiteY220" fmla="*/ 36512 h 851265"/>
              <a:gd name="connsiteX221" fmla="*/ 11391632 w 12191998"/>
              <a:gd name="connsiteY221" fmla="*/ 20637 h 851265"/>
              <a:gd name="connsiteX222" fmla="*/ 11444020 w 12191998"/>
              <a:gd name="connsiteY222" fmla="*/ 9525 h 851265"/>
              <a:gd name="connsiteX223" fmla="*/ 11504346 w 12191998"/>
              <a:gd name="connsiteY223" fmla="*/ 3175 h 851265"/>
              <a:gd name="connsiteX224" fmla="*/ 11572608 w 12191998"/>
              <a:gd name="connsiteY224" fmla="*/ 0 h 851265"/>
              <a:gd name="connsiteX225" fmla="*/ 11640870 w 12191998"/>
              <a:gd name="connsiteY225" fmla="*/ 3175 h 851265"/>
              <a:gd name="connsiteX226" fmla="*/ 11701196 w 12191998"/>
              <a:gd name="connsiteY226" fmla="*/ 9525 h 851265"/>
              <a:gd name="connsiteX227" fmla="*/ 11753582 w 12191998"/>
              <a:gd name="connsiteY227" fmla="*/ 20637 h 851265"/>
              <a:gd name="connsiteX228" fmla="*/ 11799620 w 12191998"/>
              <a:gd name="connsiteY228" fmla="*/ 36512 h 851265"/>
              <a:gd name="connsiteX229" fmla="*/ 11840896 w 12191998"/>
              <a:gd name="connsiteY229" fmla="*/ 52387 h 851265"/>
              <a:gd name="connsiteX230" fmla="*/ 11877408 w 12191998"/>
              <a:gd name="connsiteY230" fmla="*/ 68262 h 851265"/>
              <a:gd name="connsiteX231" fmla="*/ 11915508 w 12191998"/>
              <a:gd name="connsiteY231" fmla="*/ 87312 h 851265"/>
              <a:gd name="connsiteX232" fmla="*/ 11953608 w 12191998"/>
              <a:gd name="connsiteY232" fmla="*/ 106362 h 851265"/>
              <a:gd name="connsiteX233" fmla="*/ 11990120 w 12191998"/>
              <a:gd name="connsiteY233" fmla="*/ 125412 h 851265"/>
              <a:gd name="connsiteX234" fmla="*/ 12031396 w 12191998"/>
              <a:gd name="connsiteY234" fmla="*/ 141287 h 851265"/>
              <a:gd name="connsiteX235" fmla="*/ 12077432 w 12191998"/>
              <a:gd name="connsiteY235" fmla="*/ 155575 h 851265"/>
              <a:gd name="connsiteX236" fmla="*/ 12129820 w 12191998"/>
              <a:gd name="connsiteY236" fmla="*/ 166688 h 851265"/>
              <a:gd name="connsiteX237" fmla="*/ 12190146 w 12191998"/>
              <a:gd name="connsiteY237" fmla="*/ 174625 h 851265"/>
              <a:gd name="connsiteX238" fmla="*/ 12191998 w 12191998"/>
              <a:gd name="connsiteY238" fmla="*/ 174668 h 851265"/>
              <a:gd name="connsiteX239" fmla="*/ 12191998 w 12191998"/>
              <a:gd name="connsiteY239" fmla="*/ 851265 h 851265"/>
              <a:gd name="connsiteX240" fmla="*/ 0 w 12191998"/>
              <a:gd name="connsiteY240" fmla="*/ 851265 h 851265"/>
              <a:gd name="connsiteX241" fmla="*/ 0 w 12191998"/>
              <a:gd name="connsiteY241" fmla="*/ 174668 h 851265"/>
              <a:gd name="connsiteX242" fmla="*/ 1852 w 12191998"/>
              <a:gd name="connsiteY242" fmla="*/ 174625 h 851265"/>
              <a:gd name="connsiteX243" fmla="*/ 62177 w 12191998"/>
              <a:gd name="connsiteY243" fmla="*/ 166687 h 851265"/>
              <a:gd name="connsiteX244" fmla="*/ 114564 w 12191998"/>
              <a:gd name="connsiteY244" fmla="*/ 155575 h 851265"/>
              <a:gd name="connsiteX245" fmla="*/ 160602 w 12191998"/>
              <a:gd name="connsiteY245" fmla="*/ 141287 h 851265"/>
              <a:gd name="connsiteX246" fmla="*/ 201877 w 12191998"/>
              <a:gd name="connsiteY246" fmla="*/ 125412 h 851265"/>
              <a:gd name="connsiteX247" fmla="*/ 238389 w 12191998"/>
              <a:gd name="connsiteY247" fmla="*/ 106362 h 851265"/>
              <a:gd name="connsiteX248" fmla="*/ 276489 w 12191998"/>
              <a:gd name="connsiteY248" fmla="*/ 87312 h 851265"/>
              <a:gd name="connsiteX249" fmla="*/ 314589 w 12191998"/>
              <a:gd name="connsiteY249" fmla="*/ 68262 h 851265"/>
              <a:gd name="connsiteX250" fmla="*/ 351102 w 12191998"/>
              <a:gd name="connsiteY250" fmla="*/ 52387 h 851265"/>
              <a:gd name="connsiteX251" fmla="*/ 392377 w 12191998"/>
              <a:gd name="connsiteY251" fmla="*/ 36512 h 851265"/>
              <a:gd name="connsiteX252" fmla="*/ 438414 w 12191998"/>
              <a:gd name="connsiteY252" fmla="*/ 20637 h 851265"/>
              <a:gd name="connsiteX253" fmla="*/ 490802 w 12191998"/>
              <a:gd name="connsiteY253" fmla="*/ 9525 h 851265"/>
              <a:gd name="connsiteX254" fmla="*/ 551127 w 12191998"/>
              <a:gd name="connsiteY254" fmla="*/ 3175 h 851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1998" h="851265">
                <a:moveTo>
                  <a:pt x="619389" y="0"/>
                </a:moveTo>
                <a:lnTo>
                  <a:pt x="687652" y="3175"/>
                </a:lnTo>
                <a:lnTo>
                  <a:pt x="747977" y="9525"/>
                </a:lnTo>
                <a:lnTo>
                  <a:pt x="800364" y="20637"/>
                </a:lnTo>
                <a:lnTo>
                  <a:pt x="846402" y="36512"/>
                </a:lnTo>
                <a:lnTo>
                  <a:pt x="887677" y="52387"/>
                </a:lnTo>
                <a:lnTo>
                  <a:pt x="924189" y="68262"/>
                </a:lnTo>
                <a:lnTo>
                  <a:pt x="962289" y="87312"/>
                </a:lnTo>
                <a:lnTo>
                  <a:pt x="1000389" y="106362"/>
                </a:lnTo>
                <a:lnTo>
                  <a:pt x="1036902" y="125412"/>
                </a:lnTo>
                <a:lnTo>
                  <a:pt x="1078177" y="141287"/>
                </a:lnTo>
                <a:lnTo>
                  <a:pt x="1124214" y="155575"/>
                </a:lnTo>
                <a:lnTo>
                  <a:pt x="1176602" y="166687"/>
                </a:lnTo>
                <a:lnTo>
                  <a:pt x="1236927" y="174625"/>
                </a:lnTo>
                <a:lnTo>
                  <a:pt x="1305189" y="176212"/>
                </a:lnTo>
                <a:lnTo>
                  <a:pt x="1373452" y="174625"/>
                </a:lnTo>
                <a:lnTo>
                  <a:pt x="1433777" y="166687"/>
                </a:lnTo>
                <a:lnTo>
                  <a:pt x="1486164" y="155575"/>
                </a:lnTo>
                <a:lnTo>
                  <a:pt x="1532202" y="141287"/>
                </a:lnTo>
                <a:lnTo>
                  <a:pt x="1573477" y="125412"/>
                </a:lnTo>
                <a:lnTo>
                  <a:pt x="1609989" y="106362"/>
                </a:lnTo>
                <a:lnTo>
                  <a:pt x="1648089" y="87312"/>
                </a:lnTo>
                <a:lnTo>
                  <a:pt x="1686189" y="68262"/>
                </a:lnTo>
                <a:lnTo>
                  <a:pt x="1722702" y="52387"/>
                </a:lnTo>
                <a:lnTo>
                  <a:pt x="1763977" y="36512"/>
                </a:lnTo>
                <a:lnTo>
                  <a:pt x="1810014" y="20637"/>
                </a:lnTo>
                <a:lnTo>
                  <a:pt x="1862402" y="9525"/>
                </a:lnTo>
                <a:lnTo>
                  <a:pt x="1922727" y="3175"/>
                </a:lnTo>
                <a:lnTo>
                  <a:pt x="1990989" y="0"/>
                </a:lnTo>
                <a:lnTo>
                  <a:pt x="2059252" y="3175"/>
                </a:lnTo>
                <a:lnTo>
                  <a:pt x="2119577" y="9525"/>
                </a:lnTo>
                <a:lnTo>
                  <a:pt x="2171964" y="20637"/>
                </a:lnTo>
                <a:lnTo>
                  <a:pt x="2218002" y="36512"/>
                </a:lnTo>
                <a:lnTo>
                  <a:pt x="2259277" y="52387"/>
                </a:lnTo>
                <a:lnTo>
                  <a:pt x="2295789" y="68262"/>
                </a:lnTo>
                <a:lnTo>
                  <a:pt x="2333889" y="87312"/>
                </a:lnTo>
                <a:lnTo>
                  <a:pt x="2371989" y="106362"/>
                </a:lnTo>
                <a:lnTo>
                  <a:pt x="2408502" y="125412"/>
                </a:lnTo>
                <a:lnTo>
                  <a:pt x="2449777" y="141287"/>
                </a:lnTo>
                <a:lnTo>
                  <a:pt x="2495814" y="155575"/>
                </a:lnTo>
                <a:lnTo>
                  <a:pt x="2548202" y="166687"/>
                </a:lnTo>
                <a:lnTo>
                  <a:pt x="2608527" y="174625"/>
                </a:lnTo>
                <a:lnTo>
                  <a:pt x="2676789" y="176212"/>
                </a:lnTo>
                <a:lnTo>
                  <a:pt x="2745052" y="174625"/>
                </a:lnTo>
                <a:lnTo>
                  <a:pt x="2805377" y="166687"/>
                </a:lnTo>
                <a:lnTo>
                  <a:pt x="2857764" y="155575"/>
                </a:lnTo>
                <a:lnTo>
                  <a:pt x="2903802" y="141287"/>
                </a:lnTo>
                <a:lnTo>
                  <a:pt x="2945077" y="125412"/>
                </a:lnTo>
                <a:lnTo>
                  <a:pt x="2981589" y="106362"/>
                </a:lnTo>
                <a:lnTo>
                  <a:pt x="3019689" y="87312"/>
                </a:lnTo>
                <a:lnTo>
                  <a:pt x="3057789" y="68262"/>
                </a:lnTo>
                <a:lnTo>
                  <a:pt x="3094302" y="52387"/>
                </a:lnTo>
                <a:lnTo>
                  <a:pt x="3135577" y="36512"/>
                </a:lnTo>
                <a:lnTo>
                  <a:pt x="3181614" y="20637"/>
                </a:lnTo>
                <a:lnTo>
                  <a:pt x="3234002" y="9525"/>
                </a:lnTo>
                <a:lnTo>
                  <a:pt x="3294327" y="3175"/>
                </a:lnTo>
                <a:lnTo>
                  <a:pt x="3361002" y="0"/>
                </a:lnTo>
                <a:lnTo>
                  <a:pt x="3430852" y="3175"/>
                </a:lnTo>
                <a:lnTo>
                  <a:pt x="3491177" y="9525"/>
                </a:lnTo>
                <a:lnTo>
                  <a:pt x="3543564" y="20637"/>
                </a:lnTo>
                <a:lnTo>
                  <a:pt x="3589602" y="36512"/>
                </a:lnTo>
                <a:lnTo>
                  <a:pt x="3630877" y="52387"/>
                </a:lnTo>
                <a:lnTo>
                  <a:pt x="3667389" y="68262"/>
                </a:lnTo>
                <a:lnTo>
                  <a:pt x="3705489" y="87312"/>
                </a:lnTo>
                <a:lnTo>
                  <a:pt x="3743589" y="106362"/>
                </a:lnTo>
                <a:lnTo>
                  <a:pt x="3780102" y="125412"/>
                </a:lnTo>
                <a:lnTo>
                  <a:pt x="3821377" y="141287"/>
                </a:lnTo>
                <a:lnTo>
                  <a:pt x="3867414" y="155575"/>
                </a:lnTo>
                <a:lnTo>
                  <a:pt x="3919802" y="166687"/>
                </a:lnTo>
                <a:lnTo>
                  <a:pt x="3980127" y="174625"/>
                </a:lnTo>
                <a:lnTo>
                  <a:pt x="4048389" y="176212"/>
                </a:lnTo>
                <a:lnTo>
                  <a:pt x="4116652" y="174625"/>
                </a:lnTo>
                <a:lnTo>
                  <a:pt x="4176977" y="166687"/>
                </a:lnTo>
                <a:lnTo>
                  <a:pt x="4229364" y="155575"/>
                </a:lnTo>
                <a:lnTo>
                  <a:pt x="4275402" y="141287"/>
                </a:lnTo>
                <a:lnTo>
                  <a:pt x="4316677" y="125412"/>
                </a:lnTo>
                <a:lnTo>
                  <a:pt x="4353189" y="106362"/>
                </a:lnTo>
                <a:lnTo>
                  <a:pt x="4429389" y="68262"/>
                </a:lnTo>
                <a:lnTo>
                  <a:pt x="4465902" y="52387"/>
                </a:lnTo>
                <a:lnTo>
                  <a:pt x="4507177" y="36512"/>
                </a:lnTo>
                <a:lnTo>
                  <a:pt x="4553216" y="20637"/>
                </a:lnTo>
                <a:lnTo>
                  <a:pt x="4605602" y="9525"/>
                </a:lnTo>
                <a:lnTo>
                  <a:pt x="4665928" y="3175"/>
                </a:lnTo>
                <a:lnTo>
                  <a:pt x="4734189" y="0"/>
                </a:lnTo>
                <a:lnTo>
                  <a:pt x="4802453" y="3175"/>
                </a:lnTo>
                <a:lnTo>
                  <a:pt x="4862777" y="9525"/>
                </a:lnTo>
                <a:lnTo>
                  <a:pt x="4915165" y="20637"/>
                </a:lnTo>
                <a:lnTo>
                  <a:pt x="4961202" y="36512"/>
                </a:lnTo>
                <a:lnTo>
                  <a:pt x="5002478" y="52387"/>
                </a:lnTo>
                <a:lnTo>
                  <a:pt x="5038989" y="68262"/>
                </a:lnTo>
                <a:lnTo>
                  <a:pt x="5077091" y="87312"/>
                </a:lnTo>
                <a:lnTo>
                  <a:pt x="5115189" y="106362"/>
                </a:lnTo>
                <a:lnTo>
                  <a:pt x="5151702" y="125412"/>
                </a:lnTo>
                <a:lnTo>
                  <a:pt x="5192978" y="141287"/>
                </a:lnTo>
                <a:lnTo>
                  <a:pt x="5239014" y="155575"/>
                </a:lnTo>
                <a:lnTo>
                  <a:pt x="5291401" y="166687"/>
                </a:lnTo>
                <a:lnTo>
                  <a:pt x="5351727" y="174625"/>
                </a:lnTo>
                <a:lnTo>
                  <a:pt x="5410199" y="175985"/>
                </a:lnTo>
                <a:lnTo>
                  <a:pt x="5468671" y="174625"/>
                </a:lnTo>
                <a:lnTo>
                  <a:pt x="5528996" y="166687"/>
                </a:lnTo>
                <a:lnTo>
                  <a:pt x="5581383" y="155575"/>
                </a:lnTo>
                <a:lnTo>
                  <a:pt x="5627421" y="141287"/>
                </a:lnTo>
                <a:lnTo>
                  <a:pt x="5668696" y="125412"/>
                </a:lnTo>
                <a:lnTo>
                  <a:pt x="5705210" y="106362"/>
                </a:lnTo>
                <a:lnTo>
                  <a:pt x="5743308" y="87312"/>
                </a:lnTo>
                <a:lnTo>
                  <a:pt x="5781408" y="68262"/>
                </a:lnTo>
                <a:lnTo>
                  <a:pt x="5817921" y="52387"/>
                </a:lnTo>
                <a:lnTo>
                  <a:pt x="5859196" y="36512"/>
                </a:lnTo>
                <a:lnTo>
                  <a:pt x="5905234" y="20637"/>
                </a:lnTo>
                <a:lnTo>
                  <a:pt x="5957621" y="9525"/>
                </a:lnTo>
                <a:lnTo>
                  <a:pt x="6017948" y="3175"/>
                </a:lnTo>
                <a:lnTo>
                  <a:pt x="6086210" y="0"/>
                </a:lnTo>
                <a:lnTo>
                  <a:pt x="6095999" y="455"/>
                </a:lnTo>
                <a:lnTo>
                  <a:pt x="6105789" y="0"/>
                </a:lnTo>
                <a:lnTo>
                  <a:pt x="6174052" y="3175"/>
                </a:lnTo>
                <a:lnTo>
                  <a:pt x="6234377" y="9525"/>
                </a:lnTo>
                <a:lnTo>
                  <a:pt x="6286764" y="20637"/>
                </a:lnTo>
                <a:lnTo>
                  <a:pt x="6332802" y="36512"/>
                </a:lnTo>
                <a:lnTo>
                  <a:pt x="6374077" y="52387"/>
                </a:lnTo>
                <a:lnTo>
                  <a:pt x="6410589" y="68262"/>
                </a:lnTo>
                <a:lnTo>
                  <a:pt x="6448689" y="87312"/>
                </a:lnTo>
                <a:lnTo>
                  <a:pt x="6486789" y="106362"/>
                </a:lnTo>
                <a:lnTo>
                  <a:pt x="6523302" y="125412"/>
                </a:lnTo>
                <a:lnTo>
                  <a:pt x="6564577" y="141287"/>
                </a:lnTo>
                <a:lnTo>
                  <a:pt x="6610614" y="155575"/>
                </a:lnTo>
                <a:lnTo>
                  <a:pt x="6663002" y="166687"/>
                </a:lnTo>
                <a:lnTo>
                  <a:pt x="6723327" y="174625"/>
                </a:lnTo>
                <a:lnTo>
                  <a:pt x="6781799" y="175985"/>
                </a:lnTo>
                <a:lnTo>
                  <a:pt x="6840271" y="174625"/>
                </a:lnTo>
                <a:lnTo>
                  <a:pt x="6900596" y="166687"/>
                </a:lnTo>
                <a:lnTo>
                  <a:pt x="6952983" y="155575"/>
                </a:lnTo>
                <a:lnTo>
                  <a:pt x="6999021" y="141287"/>
                </a:lnTo>
                <a:lnTo>
                  <a:pt x="7040296" y="125412"/>
                </a:lnTo>
                <a:lnTo>
                  <a:pt x="7076808" y="106362"/>
                </a:lnTo>
                <a:lnTo>
                  <a:pt x="7114908" y="87312"/>
                </a:lnTo>
                <a:lnTo>
                  <a:pt x="7153008" y="68262"/>
                </a:lnTo>
                <a:lnTo>
                  <a:pt x="7189521" y="52387"/>
                </a:lnTo>
                <a:lnTo>
                  <a:pt x="7230796" y="36512"/>
                </a:lnTo>
                <a:lnTo>
                  <a:pt x="7276833" y="20637"/>
                </a:lnTo>
                <a:lnTo>
                  <a:pt x="7329221" y="9525"/>
                </a:lnTo>
                <a:lnTo>
                  <a:pt x="7389546" y="3175"/>
                </a:lnTo>
                <a:lnTo>
                  <a:pt x="7457808" y="0"/>
                </a:lnTo>
                <a:lnTo>
                  <a:pt x="7526071" y="3175"/>
                </a:lnTo>
                <a:lnTo>
                  <a:pt x="7586396" y="9525"/>
                </a:lnTo>
                <a:lnTo>
                  <a:pt x="7638783" y="20637"/>
                </a:lnTo>
                <a:lnTo>
                  <a:pt x="7684821" y="36512"/>
                </a:lnTo>
                <a:lnTo>
                  <a:pt x="7726096" y="52387"/>
                </a:lnTo>
                <a:lnTo>
                  <a:pt x="7762608" y="68262"/>
                </a:lnTo>
                <a:lnTo>
                  <a:pt x="7800708" y="87312"/>
                </a:lnTo>
                <a:lnTo>
                  <a:pt x="7838808" y="106362"/>
                </a:lnTo>
                <a:lnTo>
                  <a:pt x="7875321" y="125412"/>
                </a:lnTo>
                <a:lnTo>
                  <a:pt x="7916596" y="141287"/>
                </a:lnTo>
                <a:lnTo>
                  <a:pt x="7962633" y="155575"/>
                </a:lnTo>
                <a:lnTo>
                  <a:pt x="8015021" y="166687"/>
                </a:lnTo>
                <a:lnTo>
                  <a:pt x="8075346" y="174625"/>
                </a:lnTo>
                <a:lnTo>
                  <a:pt x="8143608" y="176212"/>
                </a:lnTo>
                <a:lnTo>
                  <a:pt x="8211871" y="174625"/>
                </a:lnTo>
                <a:lnTo>
                  <a:pt x="8272196" y="166687"/>
                </a:lnTo>
                <a:lnTo>
                  <a:pt x="8324583" y="155575"/>
                </a:lnTo>
                <a:lnTo>
                  <a:pt x="8370621" y="141287"/>
                </a:lnTo>
                <a:lnTo>
                  <a:pt x="8411896" y="125412"/>
                </a:lnTo>
                <a:lnTo>
                  <a:pt x="8448408" y="106362"/>
                </a:lnTo>
                <a:lnTo>
                  <a:pt x="8486508" y="87312"/>
                </a:lnTo>
                <a:lnTo>
                  <a:pt x="8524608" y="68262"/>
                </a:lnTo>
                <a:lnTo>
                  <a:pt x="8561120" y="52387"/>
                </a:lnTo>
                <a:lnTo>
                  <a:pt x="8602396" y="36512"/>
                </a:lnTo>
                <a:lnTo>
                  <a:pt x="8648432" y="20637"/>
                </a:lnTo>
                <a:lnTo>
                  <a:pt x="8700820" y="9525"/>
                </a:lnTo>
                <a:lnTo>
                  <a:pt x="8761146" y="3175"/>
                </a:lnTo>
                <a:lnTo>
                  <a:pt x="8827820" y="0"/>
                </a:lnTo>
                <a:lnTo>
                  <a:pt x="8897670" y="3175"/>
                </a:lnTo>
                <a:lnTo>
                  <a:pt x="8957996" y="9525"/>
                </a:lnTo>
                <a:lnTo>
                  <a:pt x="9010382" y="20637"/>
                </a:lnTo>
                <a:lnTo>
                  <a:pt x="9056420" y="36512"/>
                </a:lnTo>
                <a:lnTo>
                  <a:pt x="9097696" y="52387"/>
                </a:lnTo>
                <a:lnTo>
                  <a:pt x="9134208" y="68262"/>
                </a:lnTo>
                <a:lnTo>
                  <a:pt x="9172308" y="87312"/>
                </a:lnTo>
                <a:lnTo>
                  <a:pt x="9210408" y="106362"/>
                </a:lnTo>
                <a:lnTo>
                  <a:pt x="9246920" y="125412"/>
                </a:lnTo>
                <a:lnTo>
                  <a:pt x="9288196" y="141287"/>
                </a:lnTo>
                <a:lnTo>
                  <a:pt x="9334232" y="155575"/>
                </a:lnTo>
                <a:lnTo>
                  <a:pt x="9386620" y="166687"/>
                </a:lnTo>
                <a:lnTo>
                  <a:pt x="9446946" y="174625"/>
                </a:lnTo>
                <a:lnTo>
                  <a:pt x="9515208" y="176212"/>
                </a:lnTo>
                <a:lnTo>
                  <a:pt x="9583470" y="174625"/>
                </a:lnTo>
                <a:lnTo>
                  <a:pt x="9643796" y="166687"/>
                </a:lnTo>
                <a:lnTo>
                  <a:pt x="9696182" y="155575"/>
                </a:lnTo>
                <a:lnTo>
                  <a:pt x="9742220" y="141287"/>
                </a:lnTo>
                <a:lnTo>
                  <a:pt x="9783496" y="125412"/>
                </a:lnTo>
                <a:lnTo>
                  <a:pt x="9820008" y="106362"/>
                </a:lnTo>
                <a:lnTo>
                  <a:pt x="9896208" y="68262"/>
                </a:lnTo>
                <a:lnTo>
                  <a:pt x="9932720" y="52387"/>
                </a:lnTo>
                <a:lnTo>
                  <a:pt x="9973996" y="36512"/>
                </a:lnTo>
                <a:lnTo>
                  <a:pt x="10020032" y="20637"/>
                </a:lnTo>
                <a:lnTo>
                  <a:pt x="10072420" y="9525"/>
                </a:lnTo>
                <a:lnTo>
                  <a:pt x="10132746" y="3175"/>
                </a:lnTo>
                <a:lnTo>
                  <a:pt x="10201008" y="0"/>
                </a:lnTo>
                <a:lnTo>
                  <a:pt x="10269270" y="3175"/>
                </a:lnTo>
                <a:lnTo>
                  <a:pt x="10329596" y="9525"/>
                </a:lnTo>
                <a:lnTo>
                  <a:pt x="10381982" y="20637"/>
                </a:lnTo>
                <a:lnTo>
                  <a:pt x="10428020" y="36512"/>
                </a:lnTo>
                <a:lnTo>
                  <a:pt x="10469296" y="52387"/>
                </a:lnTo>
                <a:lnTo>
                  <a:pt x="10505808" y="68262"/>
                </a:lnTo>
                <a:lnTo>
                  <a:pt x="10543908" y="87312"/>
                </a:lnTo>
                <a:lnTo>
                  <a:pt x="10582008" y="106362"/>
                </a:lnTo>
                <a:lnTo>
                  <a:pt x="10618520" y="125412"/>
                </a:lnTo>
                <a:lnTo>
                  <a:pt x="10659796" y="141287"/>
                </a:lnTo>
                <a:lnTo>
                  <a:pt x="10705832" y="155575"/>
                </a:lnTo>
                <a:lnTo>
                  <a:pt x="10758220" y="166687"/>
                </a:lnTo>
                <a:lnTo>
                  <a:pt x="10818546" y="174625"/>
                </a:lnTo>
                <a:lnTo>
                  <a:pt x="10886808" y="176212"/>
                </a:lnTo>
                <a:lnTo>
                  <a:pt x="10955070" y="174625"/>
                </a:lnTo>
                <a:lnTo>
                  <a:pt x="11015396" y="166687"/>
                </a:lnTo>
                <a:lnTo>
                  <a:pt x="11067782" y="155575"/>
                </a:lnTo>
                <a:lnTo>
                  <a:pt x="11113820" y="141287"/>
                </a:lnTo>
                <a:lnTo>
                  <a:pt x="11155096" y="125412"/>
                </a:lnTo>
                <a:lnTo>
                  <a:pt x="11191608" y="106362"/>
                </a:lnTo>
                <a:lnTo>
                  <a:pt x="11229708" y="87312"/>
                </a:lnTo>
                <a:lnTo>
                  <a:pt x="11267808" y="68262"/>
                </a:lnTo>
                <a:lnTo>
                  <a:pt x="11304320" y="52387"/>
                </a:lnTo>
                <a:lnTo>
                  <a:pt x="11345596" y="36512"/>
                </a:lnTo>
                <a:lnTo>
                  <a:pt x="11391632" y="20637"/>
                </a:lnTo>
                <a:lnTo>
                  <a:pt x="11444020" y="9525"/>
                </a:lnTo>
                <a:lnTo>
                  <a:pt x="11504346" y="3175"/>
                </a:lnTo>
                <a:lnTo>
                  <a:pt x="11572608" y="0"/>
                </a:lnTo>
                <a:lnTo>
                  <a:pt x="11640870" y="3175"/>
                </a:lnTo>
                <a:lnTo>
                  <a:pt x="11701196" y="9525"/>
                </a:lnTo>
                <a:lnTo>
                  <a:pt x="11753582" y="20637"/>
                </a:lnTo>
                <a:lnTo>
                  <a:pt x="11799620" y="36512"/>
                </a:lnTo>
                <a:lnTo>
                  <a:pt x="11840896" y="52387"/>
                </a:lnTo>
                <a:lnTo>
                  <a:pt x="11877408" y="68262"/>
                </a:lnTo>
                <a:lnTo>
                  <a:pt x="11915508" y="87312"/>
                </a:lnTo>
                <a:lnTo>
                  <a:pt x="11953608" y="106362"/>
                </a:lnTo>
                <a:lnTo>
                  <a:pt x="11990120" y="125412"/>
                </a:lnTo>
                <a:lnTo>
                  <a:pt x="12031396" y="141287"/>
                </a:lnTo>
                <a:lnTo>
                  <a:pt x="12077432" y="155575"/>
                </a:lnTo>
                <a:lnTo>
                  <a:pt x="12129820" y="166688"/>
                </a:lnTo>
                <a:lnTo>
                  <a:pt x="12190146" y="174625"/>
                </a:lnTo>
                <a:lnTo>
                  <a:pt x="12191998" y="174668"/>
                </a:lnTo>
                <a:lnTo>
                  <a:pt x="12191998" y="851265"/>
                </a:lnTo>
                <a:lnTo>
                  <a:pt x="0" y="851265"/>
                </a:lnTo>
                <a:lnTo>
                  <a:pt x="0" y="174668"/>
                </a:lnTo>
                <a:lnTo>
                  <a:pt x="1852" y="174625"/>
                </a:lnTo>
                <a:lnTo>
                  <a:pt x="62177" y="166687"/>
                </a:lnTo>
                <a:lnTo>
                  <a:pt x="114564" y="155575"/>
                </a:lnTo>
                <a:lnTo>
                  <a:pt x="160602" y="141287"/>
                </a:lnTo>
                <a:lnTo>
                  <a:pt x="201877" y="125412"/>
                </a:lnTo>
                <a:lnTo>
                  <a:pt x="238389" y="106362"/>
                </a:lnTo>
                <a:lnTo>
                  <a:pt x="276489" y="87312"/>
                </a:lnTo>
                <a:lnTo>
                  <a:pt x="314589" y="68262"/>
                </a:lnTo>
                <a:lnTo>
                  <a:pt x="351102" y="52387"/>
                </a:lnTo>
                <a:lnTo>
                  <a:pt x="392377" y="36512"/>
                </a:lnTo>
                <a:lnTo>
                  <a:pt x="438414" y="20637"/>
                </a:lnTo>
                <a:lnTo>
                  <a:pt x="490802" y="9525"/>
                </a:lnTo>
                <a:lnTo>
                  <a:pt x="551127" y="317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09660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F0F283-C8B6-4598-89C9-C404C98A5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473B0C0-761B-443F-97A0-9D6E01FBB7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2"/>
            <a:ext cx="6300250" cy="6858002"/>
          </a:xfrm>
          <a:custGeom>
            <a:avLst/>
            <a:gdLst>
              <a:gd name="connsiteX0" fmla="*/ 0 w 6300250"/>
              <a:gd name="connsiteY0" fmla="*/ 0 h 6858002"/>
              <a:gd name="connsiteX1" fmla="*/ 3149600 w 6300250"/>
              <a:gd name="connsiteY1" fmla="*/ 0 h 6858002"/>
              <a:gd name="connsiteX2" fmla="*/ 3149600 w 6300250"/>
              <a:gd name="connsiteY2" fmla="*/ 2 h 6858002"/>
              <a:gd name="connsiteX3" fmla="*/ 6110455 w 6300250"/>
              <a:gd name="connsiteY3" fmla="*/ 2 h 6858002"/>
              <a:gd name="connsiteX4" fmla="*/ 6115495 w 6300250"/>
              <a:gd name="connsiteY4" fmla="*/ 66677 h 6858002"/>
              <a:gd name="connsiteX5" fmla="*/ 6123892 w 6300250"/>
              <a:gd name="connsiteY5" fmla="*/ 122239 h 6858002"/>
              <a:gd name="connsiteX6" fmla="*/ 6133970 w 6300250"/>
              <a:gd name="connsiteY6" fmla="*/ 174627 h 6858002"/>
              <a:gd name="connsiteX7" fmla="*/ 6150766 w 6300250"/>
              <a:gd name="connsiteY7" fmla="*/ 217489 h 6858002"/>
              <a:gd name="connsiteX8" fmla="*/ 6167562 w 6300250"/>
              <a:gd name="connsiteY8" fmla="*/ 260352 h 6858002"/>
              <a:gd name="connsiteX9" fmla="*/ 6187717 w 6300250"/>
              <a:gd name="connsiteY9" fmla="*/ 296864 h 6858002"/>
              <a:gd name="connsiteX10" fmla="*/ 6207872 w 6300250"/>
              <a:gd name="connsiteY10" fmla="*/ 334964 h 6858002"/>
              <a:gd name="connsiteX11" fmla="*/ 6226348 w 6300250"/>
              <a:gd name="connsiteY11" fmla="*/ 369889 h 6858002"/>
              <a:gd name="connsiteX12" fmla="*/ 6244823 w 6300250"/>
              <a:gd name="connsiteY12" fmla="*/ 409577 h 6858002"/>
              <a:gd name="connsiteX13" fmla="*/ 6261619 w 6300250"/>
              <a:gd name="connsiteY13" fmla="*/ 450852 h 6858002"/>
              <a:gd name="connsiteX14" fmla="*/ 6276736 w 6300250"/>
              <a:gd name="connsiteY14" fmla="*/ 496889 h 6858002"/>
              <a:gd name="connsiteX15" fmla="*/ 6288493 w 6300250"/>
              <a:gd name="connsiteY15" fmla="*/ 546102 h 6858002"/>
              <a:gd name="connsiteX16" fmla="*/ 6296891 w 6300250"/>
              <a:gd name="connsiteY16" fmla="*/ 606427 h 6858002"/>
              <a:gd name="connsiteX17" fmla="*/ 6300250 w 6300250"/>
              <a:gd name="connsiteY17" fmla="*/ 673102 h 6858002"/>
              <a:gd name="connsiteX18" fmla="*/ 6296891 w 6300250"/>
              <a:gd name="connsiteY18" fmla="*/ 744539 h 6858002"/>
              <a:gd name="connsiteX19" fmla="*/ 6288493 w 6300250"/>
              <a:gd name="connsiteY19" fmla="*/ 801689 h 6858002"/>
              <a:gd name="connsiteX20" fmla="*/ 6276736 w 6300250"/>
              <a:gd name="connsiteY20" fmla="*/ 854077 h 6858002"/>
              <a:gd name="connsiteX21" fmla="*/ 6261619 w 6300250"/>
              <a:gd name="connsiteY21" fmla="*/ 901702 h 6858002"/>
              <a:gd name="connsiteX22" fmla="*/ 6244823 w 6300250"/>
              <a:gd name="connsiteY22" fmla="*/ 942977 h 6858002"/>
              <a:gd name="connsiteX23" fmla="*/ 6224668 w 6300250"/>
              <a:gd name="connsiteY23" fmla="*/ 981077 h 6858002"/>
              <a:gd name="connsiteX24" fmla="*/ 6204513 w 6300250"/>
              <a:gd name="connsiteY24" fmla="*/ 1017589 h 6858002"/>
              <a:gd name="connsiteX25" fmla="*/ 6184358 w 6300250"/>
              <a:gd name="connsiteY25" fmla="*/ 1055689 h 6858002"/>
              <a:gd name="connsiteX26" fmla="*/ 6165882 w 6300250"/>
              <a:gd name="connsiteY26" fmla="*/ 1095377 h 6858002"/>
              <a:gd name="connsiteX27" fmla="*/ 6147406 w 6300250"/>
              <a:gd name="connsiteY27" fmla="*/ 1136652 h 6858002"/>
              <a:gd name="connsiteX28" fmla="*/ 6132291 w 6300250"/>
              <a:gd name="connsiteY28" fmla="*/ 1182689 h 6858002"/>
              <a:gd name="connsiteX29" fmla="*/ 6122213 w 6300250"/>
              <a:gd name="connsiteY29" fmla="*/ 1235077 h 6858002"/>
              <a:gd name="connsiteX30" fmla="*/ 6112135 w 6300250"/>
              <a:gd name="connsiteY30" fmla="*/ 1295402 h 6858002"/>
              <a:gd name="connsiteX31" fmla="*/ 6110455 w 6300250"/>
              <a:gd name="connsiteY31" fmla="*/ 1363664 h 6858002"/>
              <a:gd name="connsiteX32" fmla="*/ 6112135 w 6300250"/>
              <a:gd name="connsiteY32" fmla="*/ 1431927 h 6858002"/>
              <a:gd name="connsiteX33" fmla="*/ 6122213 w 6300250"/>
              <a:gd name="connsiteY33" fmla="*/ 1492252 h 6858002"/>
              <a:gd name="connsiteX34" fmla="*/ 6132291 w 6300250"/>
              <a:gd name="connsiteY34" fmla="*/ 1544639 h 6858002"/>
              <a:gd name="connsiteX35" fmla="*/ 6147406 w 6300250"/>
              <a:gd name="connsiteY35" fmla="*/ 1589089 h 6858002"/>
              <a:gd name="connsiteX36" fmla="*/ 6165882 w 6300250"/>
              <a:gd name="connsiteY36" fmla="*/ 1631952 h 6858002"/>
              <a:gd name="connsiteX37" fmla="*/ 6184358 w 6300250"/>
              <a:gd name="connsiteY37" fmla="*/ 1671639 h 6858002"/>
              <a:gd name="connsiteX38" fmla="*/ 6204513 w 6300250"/>
              <a:gd name="connsiteY38" fmla="*/ 1708152 h 6858002"/>
              <a:gd name="connsiteX39" fmla="*/ 6224668 w 6300250"/>
              <a:gd name="connsiteY39" fmla="*/ 1743077 h 6858002"/>
              <a:gd name="connsiteX40" fmla="*/ 6244823 w 6300250"/>
              <a:gd name="connsiteY40" fmla="*/ 1782764 h 6858002"/>
              <a:gd name="connsiteX41" fmla="*/ 6261619 w 6300250"/>
              <a:gd name="connsiteY41" fmla="*/ 1824039 h 6858002"/>
              <a:gd name="connsiteX42" fmla="*/ 6276736 w 6300250"/>
              <a:gd name="connsiteY42" fmla="*/ 1870077 h 6858002"/>
              <a:gd name="connsiteX43" fmla="*/ 6288493 w 6300250"/>
              <a:gd name="connsiteY43" fmla="*/ 1922464 h 6858002"/>
              <a:gd name="connsiteX44" fmla="*/ 6296891 w 6300250"/>
              <a:gd name="connsiteY44" fmla="*/ 1982789 h 6858002"/>
              <a:gd name="connsiteX45" fmla="*/ 6300250 w 6300250"/>
              <a:gd name="connsiteY45" fmla="*/ 2051052 h 6858002"/>
              <a:gd name="connsiteX46" fmla="*/ 6296891 w 6300250"/>
              <a:gd name="connsiteY46" fmla="*/ 2119314 h 6858002"/>
              <a:gd name="connsiteX47" fmla="*/ 6288493 w 6300250"/>
              <a:gd name="connsiteY47" fmla="*/ 2179639 h 6858002"/>
              <a:gd name="connsiteX48" fmla="*/ 6276736 w 6300250"/>
              <a:gd name="connsiteY48" fmla="*/ 2232027 h 6858002"/>
              <a:gd name="connsiteX49" fmla="*/ 6261619 w 6300250"/>
              <a:gd name="connsiteY49" fmla="*/ 2278064 h 6858002"/>
              <a:gd name="connsiteX50" fmla="*/ 6244823 w 6300250"/>
              <a:gd name="connsiteY50" fmla="*/ 2319339 h 6858002"/>
              <a:gd name="connsiteX51" fmla="*/ 6224668 w 6300250"/>
              <a:gd name="connsiteY51" fmla="*/ 2359027 h 6858002"/>
              <a:gd name="connsiteX52" fmla="*/ 6204513 w 6300250"/>
              <a:gd name="connsiteY52" fmla="*/ 2395539 h 6858002"/>
              <a:gd name="connsiteX53" fmla="*/ 6184358 w 6300250"/>
              <a:gd name="connsiteY53" fmla="*/ 2433639 h 6858002"/>
              <a:gd name="connsiteX54" fmla="*/ 6165882 w 6300250"/>
              <a:gd name="connsiteY54" fmla="*/ 2471739 h 6858002"/>
              <a:gd name="connsiteX55" fmla="*/ 6147406 w 6300250"/>
              <a:gd name="connsiteY55" fmla="*/ 2513014 h 6858002"/>
              <a:gd name="connsiteX56" fmla="*/ 6132291 w 6300250"/>
              <a:gd name="connsiteY56" fmla="*/ 2560639 h 6858002"/>
              <a:gd name="connsiteX57" fmla="*/ 6122213 w 6300250"/>
              <a:gd name="connsiteY57" fmla="*/ 2613027 h 6858002"/>
              <a:gd name="connsiteX58" fmla="*/ 6112135 w 6300250"/>
              <a:gd name="connsiteY58" fmla="*/ 2671764 h 6858002"/>
              <a:gd name="connsiteX59" fmla="*/ 6110455 w 6300250"/>
              <a:gd name="connsiteY59" fmla="*/ 2741614 h 6858002"/>
              <a:gd name="connsiteX60" fmla="*/ 6112135 w 6300250"/>
              <a:gd name="connsiteY60" fmla="*/ 2809877 h 6858002"/>
              <a:gd name="connsiteX61" fmla="*/ 6122213 w 6300250"/>
              <a:gd name="connsiteY61" fmla="*/ 2868614 h 6858002"/>
              <a:gd name="connsiteX62" fmla="*/ 6132291 w 6300250"/>
              <a:gd name="connsiteY62" fmla="*/ 2922589 h 6858002"/>
              <a:gd name="connsiteX63" fmla="*/ 6147406 w 6300250"/>
              <a:gd name="connsiteY63" fmla="*/ 2967039 h 6858002"/>
              <a:gd name="connsiteX64" fmla="*/ 6165882 w 6300250"/>
              <a:gd name="connsiteY64" fmla="*/ 3009902 h 6858002"/>
              <a:gd name="connsiteX65" fmla="*/ 6184358 w 6300250"/>
              <a:gd name="connsiteY65" fmla="*/ 3046414 h 6858002"/>
              <a:gd name="connsiteX66" fmla="*/ 6204513 w 6300250"/>
              <a:gd name="connsiteY66" fmla="*/ 3084514 h 6858002"/>
              <a:gd name="connsiteX67" fmla="*/ 6224668 w 6300250"/>
              <a:gd name="connsiteY67" fmla="*/ 3121027 h 6858002"/>
              <a:gd name="connsiteX68" fmla="*/ 6244823 w 6300250"/>
              <a:gd name="connsiteY68" fmla="*/ 3160714 h 6858002"/>
              <a:gd name="connsiteX69" fmla="*/ 6261619 w 6300250"/>
              <a:gd name="connsiteY69" fmla="*/ 3201989 h 6858002"/>
              <a:gd name="connsiteX70" fmla="*/ 6276736 w 6300250"/>
              <a:gd name="connsiteY70" fmla="*/ 3248027 h 6858002"/>
              <a:gd name="connsiteX71" fmla="*/ 6288493 w 6300250"/>
              <a:gd name="connsiteY71" fmla="*/ 3300414 h 6858002"/>
              <a:gd name="connsiteX72" fmla="*/ 6296891 w 6300250"/>
              <a:gd name="connsiteY72" fmla="*/ 3360739 h 6858002"/>
              <a:gd name="connsiteX73" fmla="*/ 6300250 w 6300250"/>
              <a:gd name="connsiteY73" fmla="*/ 3427414 h 6858002"/>
              <a:gd name="connsiteX74" fmla="*/ 6296891 w 6300250"/>
              <a:gd name="connsiteY74" fmla="*/ 3497264 h 6858002"/>
              <a:gd name="connsiteX75" fmla="*/ 6288493 w 6300250"/>
              <a:gd name="connsiteY75" fmla="*/ 3557589 h 6858002"/>
              <a:gd name="connsiteX76" fmla="*/ 6276736 w 6300250"/>
              <a:gd name="connsiteY76" fmla="*/ 3609977 h 6858002"/>
              <a:gd name="connsiteX77" fmla="*/ 6261619 w 6300250"/>
              <a:gd name="connsiteY77" fmla="*/ 3656014 h 6858002"/>
              <a:gd name="connsiteX78" fmla="*/ 6244823 w 6300250"/>
              <a:gd name="connsiteY78" fmla="*/ 3697289 h 6858002"/>
              <a:gd name="connsiteX79" fmla="*/ 6224668 w 6300250"/>
              <a:gd name="connsiteY79" fmla="*/ 3736977 h 6858002"/>
              <a:gd name="connsiteX80" fmla="*/ 6184358 w 6300250"/>
              <a:gd name="connsiteY80" fmla="*/ 3811589 h 6858002"/>
              <a:gd name="connsiteX81" fmla="*/ 6165882 w 6300250"/>
              <a:gd name="connsiteY81" fmla="*/ 3848102 h 6858002"/>
              <a:gd name="connsiteX82" fmla="*/ 6147406 w 6300250"/>
              <a:gd name="connsiteY82" fmla="*/ 3890964 h 6858002"/>
              <a:gd name="connsiteX83" fmla="*/ 6132291 w 6300250"/>
              <a:gd name="connsiteY83" fmla="*/ 3935414 h 6858002"/>
              <a:gd name="connsiteX84" fmla="*/ 6122213 w 6300250"/>
              <a:gd name="connsiteY84" fmla="*/ 3987802 h 6858002"/>
              <a:gd name="connsiteX85" fmla="*/ 6112135 w 6300250"/>
              <a:gd name="connsiteY85" fmla="*/ 4048127 h 6858002"/>
              <a:gd name="connsiteX86" fmla="*/ 6110455 w 6300250"/>
              <a:gd name="connsiteY86" fmla="*/ 4116389 h 6858002"/>
              <a:gd name="connsiteX87" fmla="*/ 6112135 w 6300250"/>
              <a:gd name="connsiteY87" fmla="*/ 4186239 h 6858002"/>
              <a:gd name="connsiteX88" fmla="*/ 6122213 w 6300250"/>
              <a:gd name="connsiteY88" fmla="*/ 4244977 h 6858002"/>
              <a:gd name="connsiteX89" fmla="*/ 6132291 w 6300250"/>
              <a:gd name="connsiteY89" fmla="*/ 4297364 h 6858002"/>
              <a:gd name="connsiteX90" fmla="*/ 6147406 w 6300250"/>
              <a:gd name="connsiteY90" fmla="*/ 4343402 h 6858002"/>
              <a:gd name="connsiteX91" fmla="*/ 6165882 w 6300250"/>
              <a:gd name="connsiteY91" fmla="*/ 4386264 h 6858002"/>
              <a:gd name="connsiteX92" fmla="*/ 6184358 w 6300250"/>
              <a:gd name="connsiteY92" fmla="*/ 4424364 h 6858002"/>
              <a:gd name="connsiteX93" fmla="*/ 6224668 w 6300250"/>
              <a:gd name="connsiteY93" fmla="*/ 4498977 h 6858002"/>
              <a:gd name="connsiteX94" fmla="*/ 6244823 w 6300250"/>
              <a:gd name="connsiteY94" fmla="*/ 4537077 h 6858002"/>
              <a:gd name="connsiteX95" fmla="*/ 6261619 w 6300250"/>
              <a:gd name="connsiteY95" fmla="*/ 4579939 h 6858002"/>
              <a:gd name="connsiteX96" fmla="*/ 6276736 w 6300250"/>
              <a:gd name="connsiteY96" fmla="*/ 4625977 h 6858002"/>
              <a:gd name="connsiteX97" fmla="*/ 6288493 w 6300250"/>
              <a:gd name="connsiteY97" fmla="*/ 4678364 h 6858002"/>
              <a:gd name="connsiteX98" fmla="*/ 6296891 w 6300250"/>
              <a:gd name="connsiteY98" fmla="*/ 4738689 h 6858002"/>
              <a:gd name="connsiteX99" fmla="*/ 6300250 w 6300250"/>
              <a:gd name="connsiteY99" fmla="*/ 4806952 h 6858002"/>
              <a:gd name="connsiteX100" fmla="*/ 6296891 w 6300250"/>
              <a:gd name="connsiteY100" fmla="*/ 4875214 h 6858002"/>
              <a:gd name="connsiteX101" fmla="*/ 6288493 w 6300250"/>
              <a:gd name="connsiteY101" fmla="*/ 4935539 h 6858002"/>
              <a:gd name="connsiteX102" fmla="*/ 6276736 w 6300250"/>
              <a:gd name="connsiteY102" fmla="*/ 4987927 h 6858002"/>
              <a:gd name="connsiteX103" fmla="*/ 6261619 w 6300250"/>
              <a:gd name="connsiteY103" fmla="*/ 5033964 h 6858002"/>
              <a:gd name="connsiteX104" fmla="*/ 6244823 w 6300250"/>
              <a:gd name="connsiteY104" fmla="*/ 5075239 h 6858002"/>
              <a:gd name="connsiteX105" fmla="*/ 6224668 w 6300250"/>
              <a:gd name="connsiteY105" fmla="*/ 5114927 h 6858002"/>
              <a:gd name="connsiteX106" fmla="*/ 6204513 w 6300250"/>
              <a:gd name="connsiteY106" fmla="*/ 5149852 h 6858002"/>
              <a:gd name="connsiteX107" fmla="*/ 6184358 w 6300250"/>
              <a:gd name="connsiteY107" fmla="*/ 5186364 h 6858002"/>
              <a:gd name="connsiteX108" fmla="*/ 6165882 w 6300250"/>
              <a:gd name="connsiteY108" fmla="*/ 5226052 h 6858002"/>
              <a:gd name="connsiteX109" fmla="*/ 6147406 w 6300250"/>
              <a:gd name="connsiteY109" fmla="*/ 5268914 h 6858002"/>
              <a:gd name="connsiteX110" fmla="*/ 6132291 w 6300250"/>
              <a:gd name="connsiteY110" fmla="*/ 5313364 h 6858002"/>
              <a:gd name="connsiteX111" fmla="*/ 6122213 w 6300250"/>
              <a:gd name="connsiteY111" fmla="*/ 5365752 h 6858002"/>
              <a:gd name="connsiteX112" fmla="*/ 6112135 w 6300250"/>
              <a:gd name="connsiteY112" fmla="*/ 5426077 h 6858002"/>
              <a:gd name="connsiteX113" fmla="*/ 6110455 w 6300250"/>
              <a:gd name="connsiteY113" fmla="*/ 5494339 h 6858002"/>
              <a:gd name="connsiteX114" fmla="*/ 6112135 w 6300250"/>
              <a:gd name="connsiteY114" fmla="*/ 5562602 h 6858002"/>
              <a:gd name="connsiteX115" fmla="*/ 6122213 w 6300250"/>
              <a:gd name="connsiteY115" fmla="*/ 5622927 h 6858002"/>
              <a:gd name="connsiteX116" fmla="*/ 6132291 w 6300250"/>
              <a:gd name="connsiteY116" fmla="*/ 5675314 h 6858002"/>
              <a:gd name="connsiteX117" fmla="*/ 6147406 w 6300250"/>
              <a:gd name="connsiteY117" fmla="*/ 5721352 h 6858002"/>
              <a:gd name="connsiteX118" fmla="*/ 6165882 w 6300250"/>
              <a:gd name="connsiteY118" fmla="*/ 5762627 h 6858002"/>
              <a:gd name="connsiteX119" fmla="*/ 6184358 w 6300250"/>
              <a:gd name="connsiteY119" fmla="*/ 5802314 h 6858002"/>
              <a:gd name="connsiteX120" fmla="*/ 6204513 w 6300250"/>
              <a:gd name="connsiteY120" fmla="*/ 5840414 h 6858002"/>
              <a:gd name="connsiteX121" fmla="*/ 6224668 w 6300250"/>
              <a:gd name="connsiteY121" fmla="*/ 5876927 h 6858002"/>
              <a:gd name="connsiteX122" fmla="*/ 6244823 w 6300250"/>
              <a:gd name="connsiteY122" fmla="*/ 5915027 h 6858002"/>
              <a:gd name="connsiteX123" fmla="*/ 6261619 w 6300250"/>
              <a:gd name="connsiteY123" fmla="*/ 5956302 h 6858002"/>
              <a:gd name="connsiteX124" fmla="*/ 6276736 w 6300250"/>
              <a:gd name="connsiteY124" fmla="*/ 6003927 h 6858002"/>
              <a:gd name="connsiteX125" fmla="*/ 6288493 w 6300250"/>
              <a:gd name="connsiteY125" fmla="*/ 6056314 h 6858002"/>
              <a:gd name="connsiteX126" fmla="*/ 6296891 w 6300250"/>
              <a:gd name="connsiteY126" fmla="*/ 6113464 h 6858002"/>
              <a:gd name="connsiteX127" fmla="*/ 6300250 w 6300250"/>
              <a:gd name="connsiteY127" fmla="*/ 6183314 h 6858002"/>
              <a:gd name="connsiteX128" fmla="*/ 6296891 w 6300250"/>
              <a:gd name="connsiteY128" fmla="*/ 6251577 h 6858002"/>
              <a:gd name="connsiteX129" fmla="*/ 6288493 w 6300250"/>
              <a:gd name="connsiteY129" fmla="*/ 6311902 h 6858002"/>
              <a:gd name="connsiteX130" fmla="*/ 6276736 w 6300250"/>
              <a:gd name="connsiteY130" fmla="*/ 6361114 h 6858002"/>
              <a:gd name="connsiteX131" fmla="*/ 6261619 w 6300250"/>
              <a:gd name="connsiteY131" fmla="*/ 6407152 h 6858002"/>
              <a:gd name="connsiteX132" fmla="*/ 6244823 w 6300250"/>
              <a:gd name="connsiteY132" fmla="*/ 6448427 h 6858002"/>
              <a:gd name="connsiteX133" fmla="*/ 6226348 w 6300250"/>
              <a:gd name="connsiteY133" fmla="*/ 6488114 h 6858002"/>
              <a:gd name="connsiteX134" fmla="*/ 6207872 w 6300250"/>
              <a:gd name="connsiteY134" fmla="*/ 6523039 h 6858002"/>
              <a:gd name="connsiteX135" fmla="*/ 6187717 w 6300250"/>
              <a:gd name="connsiteY135" fmla="*/ 6561139 h 6858002"/>
              <a:gd name="connsiteX136" fmla="*/ 6167562 w 6300250"/>
              <a:gd name="connsiteY136" fmla="*/ 6597652 h 6858002"/>
              <a:gd name="connsiteX137" fmla="*/ 6150766 w 6300250"/>
              <a:gd name="connsiteY137" fmla="*/ 6640514 h 6858002"/>
              <a:gd name="connsiteX138" fmla="*/ 6133970 w 6300250"/>
              <a:gd name="connsiteY138" fmla="*/ 6683377 h 6858002"/>
              <a:gd name="connsiteX139" fmla="*/ 6123892 w 6300250"/>
              <a:gd name="connsiteY139" fmla="*/ 6735764 h 6858002"/>
              <a:gd name="connsiteX140" fmla="*/ 6115495 w 6300250"/>
              <a:gd name="connsiteY140" fmla="*/ 6791327 h 6858002"/>
              <a:gd name="connsiteX141" fmla="*/ 6110455 w 6300250"/>
              <a:gd name="connsiteY141" fmla="*/ 6858002 h 6858002"/>
              <a:gd name="connsiteX142" fmla="*/ 3149600 w 6300250"/>
              <a:gd name="connsiteY142" fmla="*/ 6858002 h 6858002"/>
              <a:gd name="connsiteX143" fmla="*/ 2707087 w 6300250"/>
              <a:gd name="connsiteY143" fmla="*/ 6858002 h 6858002"/>
              <a:gd name="connsiteX144" fmla="*/ 0 w 6300250"/>
              <a:gd name="connsiteY144"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300250" h="6858002">
                <a:moveTo>
                  <a:pt x="0" y="0"/>
                </a:moveTo>
                <a:lnTo>
                  <a:pt x="3149600" y="0"/>
                </a:lnTo>
                <a:lnTo>
                  <a:pt x="3149600" y="2"/>
                </a:lnTo>
                <a:lnTo>
                  <a:pt x="6110455" y="2"/>
                </a:lnTo>
                <a:lnTo>
                  <a:pt x="6115495" y="66677"/>
                </a:lnTo>
                <a:lnTo>
                  <a:pt x="6123892" y="122239"/>
                </a:lnTo>
                <a:lnTo>
                  <a:pt x="6133970" y="174627"/>
                </a:lnTo>
                <a:lnTo>
                  <a:pt x="6150766" y="217489"/>
                </a:lnTo>
                <a:lnTo>
                  <a:pt x="6167562" y="260352"/>
                </a:lnTo>
                <a:lnTo>
                  <a:pt x="6187717" y="296864"/>
                </a:lnTo>
                <a:lnTo>
                  <a:pt x="6207872" y="334964"/>
                </a:lnTo>
                <a:lnTo>
                  <a:pt x="6226348" y="369889"/>
                </a:lnTo>
                <a:lnTo>
                  <a:pt x="6244823" y="409577"/>
                </a:lnTo>
                <a:lnTo>
                  <a:pt x="6261619" y="450852"/>
                </a:lnTo>
                <a:lnTo>
                  <a:pt x="6276736" y="496889"/>
                </a:lnTo>
                <a:lnTo>
                  <a:pt x="6288493" y="546102"/>
                </a:lnTo>
                <a:lnTo>
                  <a:pt x="6296891" y="606427"/>
                </a:lnTo>
                <a:lnTo>
                  <a:pt x="6300250" y="673102"/>
                </a:lnTo>
                <a:lnTo>
                  <a:pt x="6296891" y="744539"/>
                </a:lnTo>
                <a:lnTo>
                  <a:pt x="6288493" y="801689"/>
                </a:lnTo>
                <a:lnTo>
                  <a:pt x="6276736" y="854077"/>
                </a:lnTo>
                <a:lnTo>
                  <a:pt x="6261619" y="901702"/>
                </a:lnTo>
                <a:lnTo>
                  <a:pt x="6244823" y="942977"/>
                </a:lnTo>
                <a:lnTo>
                  <a:pt x="6224668" y="981077"/>
                </a:lnTo>
                <a:lnTo>
                  <a:pt x="6204513" y="1017589"/>
                </a:lnTo>
                <a:lnTo>
                  <a:pt x="6184358" y="1055689"/>
                </a:lnTo>
                <a:lnTo>
                  <a:pt x="6165882" y="1095377"/>
                </a:lnTo>
                <a:lnTo>
                  <a:pt x="6147406" y="1136652"/>
                </a:lnTo>
                <a:lnTo>
                  <a:pt x="6132291" y="1182689"/>
                </a:lnTo>
                <a:lnTo>
                  <a:pt x="6122213" y="1235077"/>
                </a:lnTo>
                <a:lnTo>
                  <a:pt x="6112135" y="1295402"/>
                </a:lnTo>
                <a:lnTo>
                  <a:pt x="6110455" y="1363664"/>
                </a:lnTo>
                <a:lnTo>
                  <a:pt x="6112135" y="1431927"/>
                </a:lnTo>
                <a:lnTo>
                  <a:pt x="6122213" y="1492252"/>
                </a:lnTo>
                <a:lnTo>
                  <a:pt x="6132291" y="1544639"/>
                </a:lnTo>
                <a:lnTo>
                  <a:pt x="6147406" y="1589089"/>
                </a:lnTo>
                <a:lnTo>
                  <a:pt x="6165882" y="1631952"/>
                </a:lnTo>
                <a:lnTo>
                  <a:pt x="6184358" y="1671639"/>
                </a:lnTo>
                <a:lnTo>
                  <a:pt x="6204513" y="1708152"/>
                </a:lnTo>
                <a:lnTo>
                  <a:pt x="6224668" y="1743077"/>
                </a:lnTo>
                <a:lnTo>
                  <a:pt x="6244823" y="1782764"/>
                </a:lnTo>
                <a:lnTo>
                  <a:pt x="6261619" y="1824039"/>
                </a:lnTo>
                <a:lnTo>
                  <a:pt x="6276736" y="1870077"/>
                </a:lnTo>
                <a:lnTo>
                  <a:pt x="6288493" y="1922464"/>
                </a:lnTo>
                <a:lnTo>
                  <a:pt x="6296891" y="1982789"/>
                </a:lnTo>
                <a:lnTo>
                  <a:pt x="6300250" y="2051052"/>
                </a:lnTo>
                <a:lnTo>
                  <a:pt x="6296891" y="2119314"/>
                </a:lnTo>
                <a:lnTo>
                  <a:pt x="6288493" y="2179639"/>
                </a:lnTo>
                <a:lnTo>
                  <a:pt x="6276736" y="2232027"/>
                </a:lnTo>
                <a:lnTo>
                  <a:pt x="6261619" y="2278064"/>
                </a:lnTo>
                <a:lnTo>
                  <a:pt x="6244823" y="2319339"/>
                </a:lnTo>
                <a:lnTo>
                  <a:pt x="6224668" y="2359027"/>
                </a:lnTo>
                <a:lnTo>
                  <a:pt x="6204513" y="2395539"/>
                </a:lnTo>
                <a:lnTo>
                  <a:pt x="6184358" y="2433639"/>
                </a:lnTo>
                <a:lnTo>
                  <a:pt x="6165882" y="2471739"/>
                </a:lnTo>
                <a:lnTo>
                  <a:pt x="6147406" y="2513014"/>
                </a:lnTo>
                <a:lnTo>
                  <a:pt x="6132291" y="2560639"/>
                </a:lnTo>
                <a:lnTo>
                  <a:pt x="6122213" y="2613027"/>
                </a:lnTo>
                <a:lnTo>
                  <a:pt x="6112135" y="2671764"/>
                </a:lnTo>
                <a:lnTo>
                  <a:pt x="6110455" y="2741614"/>
                </a:lnTo>
                <a:lnTo>
                  <a:pt x="6112135" y="2809877"/>
                </a:lnTo>
                <a:lnTo>
                  <a:pt x="6122213" y="2868614"/>
                </a:lnTo>
                <a:lnTo>
                  <a:pt x="6132291" y="2922589"/>
                </a:lnTo>
                <a:lnTo>
                  <a:pt x="6147406" y="2967039"/>
                </a:lnTo>
                <a:lnTo>
                  <a:pt x="6165882" y="3009902"/>
                </a:lnTo>
                <a:lnTo>
                  <a:pt x="6184358" y="3046414"/>
                </a:lnTo>
                <a:lnTo>
                  <a:pt x="6204513" y="3084514"/>
                </a:lnTo>
                <a:lnTo>
                  <a:pt x="6224668" y="3121027"/>
                </a:lnTo>
                <a:lnTo>
                  <a:pt x="6244823" y="3160714"/>
                </a:lnTo>
                <a:lnTo>
                  <a:pt x="6261619" y="3201989"/>
                </a:lnTo>
                <a:lnTo>
                  <a:pt x="6276736" y="3248027"/>
                </a:lnTo>
                <a:lnTo>
                  <a:pt x="6288493" y="3300414"/>
                </a:lnTo>
                <a:lnTo>
                  <a:pt x="6296891" y="3360739"/>
                </a:lnTo>
                <a:lnTo>
                  <a:pt x="6300250" y="3427414"/>
                </a:lnTo>
                <a:lnTo>
                  <a:pt x="6296891" y="3497264"/>
                </a:lnTo>
                <a:lnTo>
                  <a:pt x="6288493" y="3557589"/>
                </a:lnTo>
                <a:lnTo>
                  <a:pt x="6276736" y="3609977"/>
                </a:lnTo>
                <a:lnTo>
                  <a:pt x="6261619" y="3656014"/>
                </a:lnTo>
                <a:lnTo>
                  <a:pt x="6244823" y="3697289"/>
                </a:lnTo>
                <a:lnTo>
                  <a:pt x="6224668" y="3736977"/>
                </a:lnTo>
                <a:lnTo>
                  <a:pt x="6184358" y="3811589"/>
                </a:lnTo>
                <a:lnTo>
                  <a:pt x="6165882" y="3848102"/>
                </a:lnTo>
                <a:lnTo>
                  <a:pt x="6147406" y="3890964"/>
                </a:lnTo>
                <a:lnTo>
                  <a:pt x="6132291" y="3935414"/>
                </a:lnTo>
                <a:lnTo>
                  <a:pt x="6122213" y="3987802"/>
                </a:lnTo>
                <a:lnTo>
                  <a:pt x="6112135" y="4048127"/>
                </a:lnTo>
                <a:lnTo>
                  <a:pt x="6110455" y="4116389"/>
                </a:lnTo>
                <a:lnTo>
                  <a:pt x="6112135" y="4186239"/>
                </a:lnTo>
                <a:lnTo>
                  <a:pt x="6122213" y="4244977"/>
                </a:lnTo>
                <a:lnTo>
                  <a:pt x="6132291" y="4297364"/>
                </a:lnTo>
                <a:lnTo>
                  <a:pt x="6147406" y="4343402"/>
                </a:lnTo>
                <a:lnTo>
                  <a:pt x="6165882" y="4386264"/>
                </a:lnTo>
                <a:lnTo>
                  <a:pt x="6184358" y="4424364"/>
                </a:lnTo>
                <a:lnTo>
                  <a:pt x="6224668" y="4498977"/>
                </a:lnTo>
                <a:lnTo>
                  <a:pt x="6244823" y="4537077"/>
                </a:lnTo>
                <a:lnTo>
                  <a:pt x="6261619" y="4579939"/>
                </a:lnTo>
                <a:lnTo>
                  <a:pt x="6276736" y="4625977"/>
                </a:lnTo>
                <a:lnTo>
                  <a:pt x="6288493" y="4678364"/>
                </a:lnTo>
                <a:lnTo>
                  <a:pt x="6296891" y="4738689"/>
                </a:lnTo>
                <a:lnTo>
                  <a:pt x="6300250" y="4806952"/>
                </a:lnTo>
                <a:lnTo>
                  <a:pt x="6296891" y="4875214"/>
                </a:lnTo>
                <a:lnTo>
                  <a:pt x="6288493" y="4935539"/>
                </a:lnTo>
                <a:lnTo>
                  <a:pt x="6276736" y="4987927"/>
                </a:lnTo>
                <a:lnTo>
                  <a:pt x="6261619" y="5033964"/>
                </a:lnTo>
                <a:lnTo>
                  <a:pt x="6244823" y="5075239"/>
                </a:lnTo>
                <a:lnTo>
                  <a:pt x="6224668" y="5114927"/>
                </a:lnTo>
                <a:lnTo>
                  <a:pt x="6204513" y="5149852"/>
                </a:lnTo>
                <a:lnTo>
                  <a:pt x="6184358" y="5186364"/>
                </a:lnTo>
                <a:lnTo>
                  <a:pt x="6165882" y="5226052"/>
                </a:lnTo>
                <a:lnTo>
                  <a:pt x="6147406" y="5268914"/>
                </a:lnTo>
                <a:lnTo>
                  <a:pt x="6132291" y="5313364"/>
                </a:lnTo>
                <a:lnTo>
                  <a:pt x="6122213" y="5365752"/>
                </a:lnTo>
                <a:lnTo>
                  <a:pt x="6112135" y="5426077"/>
                </a:lnTo>
                <a:lnTo>
                  <a:pt x="6110455" y="5494339"/>
                </a:lnTo>
                <a:lnTo>
                  <a:pt x="6112135" y="5562602"/>
                </a:lnTo>
                <a:lnTo>
                  <a:pt x="6122213" y="5622927"/>
                </a:lnTo>
                <a:lnTo>
                  <a:pt x="6132291" y="5675314"/>
                </a:lnTo>
                <a:lnTo>
                  <a:pt x="6147406" y="5721352"/>
                </a:lnTo>
                <a:lnTo>
                  <a:pt x="6165882" y="5762627"/>
                </a:lnTo>
                <a:lnTo>
                  <a:pt x="6184358" y="5802314"/>
                </a:lnTo>
                <a:lnTo>
                  <a:pt x="6204513" y="5840414"/>
                </a:lnTo>
                <a:lnTo>
                  <a:pt x="6224668" y="5876927"/>
                </a:lnTo>
                <a:lnTo>
                  <a:pt x="6244823" y="5915027"/>
                </a:lnTo>
                <a:lnTo>
                  <a:pt x="6261619" y="5956302"/>
                </a:lnTo>
                <a:lnTo>
                  <a:pt x="6276736" y="6003927"/>
                </a:lnTo>
                <a:lnTo>
                  <a:pt x="6288493" y="6056314"/>
                </a:lnTo>
                <a:lnTo>
                  <a:pt x="6296891" y="6113464"/>
                </a:lnTo>
                <a:lnTo>
                  <a:pt x="6300250" y="6183314"/>
                </a:lnTo>
                <a:lnTo>
                  <a:pt x="6296891" y="6251577"/>
                </a:lnTo>
                <a:lnTo>
                  <a:pt x="6288493" y="6311902"/>
                </a:lnTo>
                <a:lnTo>
                  <a:pt x="6276736" y="6361114"/>
                </a:lnTo>
                <a:lnTo>
                  <a:pt x="6261619" y="6407152"/>
                </a:lnTo>
                <a:lnTo>
                  <a:pt x="6244823" y="6448427"/>
                </a:lnTo>
                <a:lnTo>
                  <a:pt x="6226348" y="6488114"/>
                </a:lnTo>
                <a:lnTo>
                  <a:pt x="6207872" y="6523039"/>
                </a:lnTo>
                <a:lnTo>
                  <a:pt x="6187717" y="6561139"/>
                </a:lnTo>
                <a:lnTo>
                  <a:pt x="6167562" y="6597652"/>
                </a:lnTo>
                <a:lnTo>
                  <a:pt x="6150766" y="6640514"/>
                </a:lnTo>
                <a:lnTo>
                  <a:pt x="6133970" y="6683377"/>
                </a:lnTo>
                <a:lnTo>
                  <a:pt x="6123892" y="6735764"/>
                </a:lnTo>
                <a:lnTo>
                  <a:pt x="6115495" y="6791327"/>
                </a:lnTo>
                <a:lnTo>
                  <a:pt x="6110455" y="6858002"/>
                </a:lnTo>
                <a:lnTo>
                  <a:pt x="3149600" y="6858002"/>
                </a:lnTo>
                <a:lnTo>
                  <a:pt x="2707087" y="6858002"/>
                </a:lnTo>
                <a:lnTo>
                  <a:pt x="0" y="6858002"/>
                </a:lnTo>
                <a:close/>
              </a:path>
            </a:pathLst>
          </a:custGeom>
          <a:solidFill>
            <a:schemeClr val="accent1"/>
          </a:solidFill>
          <a:ln w="0">
            <a:noFill/>
            <a:prstDash val="solid"/>
            <a:round/>
            <a:headEnd/>
            <a:tailEnd/>
          </a:ln>
        </p:spPr>
        <p:txBody>
          <a:bodyPr/>
          <a:lstStyle/>
          <a:p>
            <a:endParaRPr lang="ro-RO"/>
          </a:p>
        </p:txBody>
      </p:sp>
      <p:sp>
        <p:nvSpPr>
          <p:cNvPr id="2" name="Title 1">
            <a:extLst>
              <a:ext uri="{FF2B5EF4-FFF2-40B4-BE49-F238E27FC236}">
                <a16:creationId xmlns:a16="http://schemas.microsoft.com/office/drawing/2014/main" id="{FEDA37B5-5428-24B2-A07B-16993D353CCB}"/>
              </a:ext>
            </a:extLst>
          </p:cNvPr>
          <p:cNvSpPr>
            <a:spLocks noGrp="1"/>
          </p:cNvSpPr>
          <p:nvPr>
            <p:ph type="title"/>
          </p:nvPr>
        </p:nvSpPr>
        <p:spPr>
          <a:xfrm>
            <a:off x="931933" y="1162940"/>
            <a:ext cx="4515598" cy="4532120"/>
          </a:xfrm>
        </p:spPr>
        <p:txBody>
          <a:bodyPr anchor="ctr">
            <a:normAutofit/>
          </a:bodyPr>
          <a:lstStyle/>
          <a:p>
            <a:pPr algn="ctr"/>
            <a:r>
              <a:rPr lang="en-GB" sz="4400" b="1" dirty="0"/>
              <a:t>TRANSFORMAREA DIGITALĂ ÎN PROCEDURA PENALĂ</a:t>
            </a:r>
            <a:endParaRPr lang="ro-RO" sz="4400" dirty="0">
              <a:solidFill>
                <a:srgbClr val="2A1A00"/>
              </a:solidFill>
            </a:endParaRPr>
          </a:p>
        </p:txBody>
      </p:sp>
      <p:sp>
        <p:nvSpPr>
          <p:cNvPr id="12" name="Rectangle 11">
            <a:extLst>
              <a:ext uri="{FF2B5EF4-FFF2-40B4-BE49-F238E27FC236}">
                <a16:creationId xmlns:a16="http://schemas.microsoft.com/office/drawing/2014/main" id="{E3B475C6-1445-41C7-9360-49FD7C1C1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o-RO"/>
          </a:p>
        </p:txBody>
      </p:sp>
      <p:sp>
        <p:nvSpPr>
          <p:cNvPr id="3" name="Content Placeholder 2">
            <a:extLst>
              <a:ext uri="{FF2B5EF4-FFF2-40B4-BE49-F238E27FC236}">
                <a16:creationId xmlns:a16="http://schemas.microsoft.com/office/drawing/2014/main" id="{04F3E0D6-8CBF-C8A9-047C-DB58450707D8}"/>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6690250" y="1425013"/>
            <a:ext cx="5236783" cy="4566609"/>
          </a:xfrm>
        </p:spPr>
        <p:txBody>
          <a:bodyPr>
            <a:normAutofit/>
          </a:bodyPr>
          <a:lstStyle/>
          <a:p>
            <a:pPr marL="0" indent="0" algn="just">
              <a:spcBef>
                <a:spcPts val="2500"/>
              </a:spcBef>
              <a:buNone/>
            </a:pPr>
            <a:r>
              <a:rPr lang="en-GB" sz="2800" b="1" dirty="0">
                <a:solidFill>
                  <a:schemeClr val="tx2">
                    <a:lumMod val="50000"/>
                    <a:lumOff val="50000"/>
                  </a:schemeClr>
                </a:solidFill>
              </a:rPr>
              <a:t>PRINCIPIUL NEMIJLOCIRII </a:t>
            </a:r>
          </a:p>
          <a:p>
            <a:pPr marL="0" indent="0" algn="just">
              <a:spcBef>
                <a:spcPts val="2500"/>
              </a:spcBef>
              <a:buNone/>
            </a:pPr>
            <a:r>
              <a:rPr lang="en-GB" sz="2800" b="1" dirty="0">
                <a:solidFill>
                  <a:schemeClr val="tx2">
                    <a:lumMod val="50000"/>
                    <a:lumOff val="50000"/>
                  </a:schemeClr>
                </a:solidFill>
              </a:rPr>
              <a:t>DREPTUL LA APĂRARE ȘI CONFIDENȚIALITATEA</a:t>
            </a:r>
          </a:p>
          <a:p>
            <a:pPr marL="0" indent="0" algn="just">
              <a:spcBef>
                <a:spcPts val="2500"/>
              </a:spcBef>
              <a:buNone/>
            </a:pPr>
            <a:r>
              <a:rPr lang="en-GB" sz="2800" b="1" dirty="0">
                <a:solidFill>
                  <a:schemeClr val="tx2">
                    <a:lumMod val="50000"/>
                    <a:lumOff val="50000"/>
                  </a:schemeClr>
                </a:solidFill>
              </a:rPr>
              <a:t>AUDIEREA MARTORILOR</a:t>
            </a:r>
          </a:p>
          <a:p>
            <a:pPr marL="0" indent="0" algn="just">
              <a:spcBef>
                <a:spcPts val="2500"/>
              </a:spcBef>
              <a:buNone/>
            </a:pPr>
            <a:r>
              <a:rPr lang="en-GB" sz="2800" b="1" dirty="0">
                <a:solidFill>
                  <a:schemeClr val="tx2">
                    <a:lumMod val="50000"/>
                    <a:lumOff val="50000"/>
                  </a:schemeClr>
                </a:solidFill>
              </a:rPr>
              <a:t>PUBLICITATEA ȘEDINȚEI DE JUDECATĂ</a:t>
            </a:r>
            <a:endParaRPr lang="ro-RO" sz="2800" b="1" dirty="0">
              <a:solidFill>
                <a:schemeClr val="tx2">
                  <a:lumMod val="50000"/>
                  <a:lumOff val="50000"/>
                </a:schemeClr>
              </a:solidFill>
            </a:endParaRPr>
          </a:p>
        </p:txBody>
      </p:sp>
    </p:spTree>
    <p:extLst>
      <p:ext uri="{BB962C8B-B14F-4D97-AF65-F5344CB8AC3E}">
        <p14:creationId xmlns:p14="http://schemas.microsoft.com/office/powerpoint/2010/main" val="145938316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112</TotalTime>
  <Words>1580</Words>
  <Application>Microsoft Macintosh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Gill Sans MT</vt:lpstr>
      <vt:lpstr>Impact</vt:lpstr>
      <vt:lpstr>Wingdings</vt:lpstr>
      <vt:lpstr>Badge</vt:lpstr>
      <vt:lpstr>PROCESUL PENAL ÎN ERA DIGITALĂ:  Între eficiență tehnologică și atingerea garanțiilor procesuale. </vt:lpstr>
      <vt:lpstr>PowerPoint Presentation</vt:lpstr>
      <vt:lpstr>DE LA BANCA PLEDOARIEI LA ECRANUL DIGITAL</vt:lpstr>
      <vt:lpstr>Contextul legislativ și precedentul pandemiei</vt:lpstr>
      <vt:lpstr>PRIMA PROPUNERE LEGISLATIVĂ PRIVIND DESFĂȘURAREA PROCESELOR CIVILE ÎN SISTEM VIDEOCONFERINȚĂ</vt:lpstr>
      <vt:lpstr>PowerPoint Presentation</vt:lpstr>
      <vt:lpstr>A DOUA PROPUNERE LEGISLATIVĂ PRIVIND DESFĂȘURAREA PROCESELOR CIVILE ÎN SISTEM VIDEOCONFERINȚĂ</vt:lpstr>
      <vt:lpstr>sistemul videoconferinței ÎN PROCESELE PENALE</vt:lpstr>
      <vt:lpstr>TRANSFORMAREA DIGITALĂ ÎN PROCEDURA PENALĂ</vt:lpstr>
      <vt:lpstr>principiul nemijlocirii</vt:lpstr>
      <vt:lpstr>DREPTUL LA APĂRARE ȘI CONFIDENȚIALITATEA</vt:lpstr>
      <vt:lpstr>AUDIEREA MARTORILOR</vt:lpstr>
      <vt:lpstr>PUBLICITATEA ȘEDINȚEI DE JUDECATĂ</vt:lpstr>
      <vt:lpstr>CONCLUZII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Amallya Elena Istrate</dc:creator>
  <cp:lastModifiedBy>Amallya Elena Istrate</cp:lastModifiedBy>
  <cp:revision>9</cp:revision>
  <dcterms:created xsi:type="dcterms:W3CDTF">2025-11-28T10:20:36Z</dcterms:created>
  <dcterms:modified xsi:type="dcterms:W3CDTF">2025-11-28T12:15:09Z</dcterms:modified>
</cp:coreProperties>
</file>